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0" r:id="rId1"/>
  </p:sldMasterIdLst>
  <p:notesMasterIdLst>
    <p:notesMasterId r:id="rId98"/>
  </p:notesMasterIdLst>
  <p:sldIdLst>
    <p:sldId id="458" r:id="rId2"/>
    <p:sldId id="450" r:id="rId3"/>
    <p:sldId id="560" r:id="rId4"/>
    <p:sldId id="461" r:id="rId5"/>
    <p:sldId id="462" r:id="rId6"/>
    <p:sldId id="477" r:id="rId7"/>
    <p:sldId id="467" r:id="rId8"/>
    <p:sldId id="463" r:id="rId9"/>
    <p:sldId id="470" r:id="rId10"/>
    <p:sldId id="471" r:id="rId11"/>
    <p:sldId id="472" r:id="rId12"/>
    <p:sldId id="473" r:id="rId13"/>
    <p:sldId id="474" r:id="rId14"/>
    <p:sldId id="460" r:id="rId15"/>
    <p:sldId id="475" r:id="rId16"/>
    <p:sldId id="476" r:id="rId17"/>
    <p:sldId id="480" r:id="rId18"/>
    <p:sldId id="478" r:id="rId19"/>
    <p:sldId id="465" r:id="rId20"/>
    <p:sldId id="466" r:id="rId21"/>
    <p:sldId id="481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1" r:id="rId32"/>
    <p:sldId id="492" r:id="rId33"/>
    <p:sldId id="493" r:id="rId34"/>
    <p:sldId id="494" r:id="rId35"/>
    <p:sldId id="497" r:id="rId36"/>
    <p:sldId id="499" r:id="rId37"/>
    <p:sldId id="500" r:id="rId38"/>
    <p:sldId id="501" r:id="rId39"/>
    <p:sldId id="502" r:id="rId40"/>
    <p:sldId id="503" r:id="rId41"/>
    <p:sldId id="504" r:id="rId42"/>
    <p:sldId id="505" r:id="rId43"/>
    <p:sldId id="561" r:id="rId44"/>
    <p:sldId id="562" r:id="rId45"/>
    <p:sldId id="506" r:id="rId46"/>
    <p:sldId id="507" r:id="rId47"/>
    <p:sldId id="375" r:id="rId48"/>
    <p:sldId id="508" r:id="rId49"/>
    <p:sldId id="510" r:id="rId50"/>
    <p:sldId id="511" r:id="rId51"/>
    <p:sldId id="509" r:id="rId52"/>
    <p:sldId id="512" r:id="rId53"/>
    <p:sldId id="513" r:id="rId54"/>
    <p:sldId id="514" r:id="rId55"/>
    <p:sldId id="515" r:id="rId56"/>
    <p:sldId id="517" r:id="rId57"/>
    <p:sldId id="516" r:id="rId58"/>
    <p:sldId id="519" r:id="rId59"/>
    <p:sldId id="518" r:id="rId60"/>
    <p:sldId id="520" r:id="rId61"/>
    <p:sldId id="522" r:id="rId62"/>
    <p:sldId id="523" r:id="rId63"/>
    <p:sldId id="524" r:id="rId64"/>
    <p:sldId id="525" r:id="rId65"/>
    <p:sldId id="526" r:id="rId66"/>
    <p:sldId id="527" r:id="rId67"/>
    <p:sldId id="528" r:id="rId68"/>
    <p:sldId id="468" r:id="rId69"/>
    <p:sldId id="529" r:id="rId70"/>
    <p:sldId id="531" r:id="rId71"/>
    <p:sldId id="530" r:id="rId72"/>
    <p:sldId id="532" r:id="rId73"/>
    <p:sldId id="544" r:id="rId74"/>
    <p:sldId id="533" r:id="rId75"/>
    <p:sldId id="535" r:id="rId76"/>
    <p:sldId id="536" r:id="rId77"/>
    <p:sldId id="537" r:id="rId78"/>
    <p:sldId id="538" r:id="rId79"/>
    <p:sldId id="543" r:id="rId80"/>
    <p:sldId id="539" r:id="rId81"/>
    <p:sldId id="546" r:id="rId82"/>
    <p:sldId id="550" r:id="rId83"/>
    <p:sldId id="547" r:id="rId84"/>
    <p:sldId id="548" r:id="rId85"/>
    <p:sldId id="540" r:id="rId86"/>
    <p:sldId id="541" r:id="rId87"/>
    <p:sldId id="549" r:id="rId88"/>
    <p:sldId id="551" r:id="rId89"/>
    <p:sldId id="552" r:id="rId90"/>
    <p:sldId id="553" r:id="rId91"/>
    <p:sldId id="554" r:id="rId92"/>
    <p:sldId id="469" r:id="rId93"/>
    <p:sldId id="557" r:id="rId94"/>
    <p:sldId id="558" r:id="rId95"/>
    <p:sldId id="559" r:id="rId96"/>
    <p:sldId id="335" r:id="rId9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6FF936-6851-4888-82AE-85260C7DB11F}">
  <a:tblStyle styleId="{B16FF936-6851-4888-82AE-85260C7DB11F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18"/>
    <p:restoredTop sz="94679"/>
  </p:normalViewPr>
  <p:slideViewPr>
    <p:cSldViewPr snapToGrid="0" snapToObjects="1">
      <p:cViewPr>
        <p:scale>
          <a:sx n="160" d="100"/>
          <a:sy n="160" d="100"/>
        </p:scale>
        <p:origin x="1048" y="-94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notesMaster" Target="notesMasters/notesMaster1.xml"/><Relationship Id="rId9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viewProps" Target="view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73301364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64666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79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548671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83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267808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88702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rtl val="0"/>
              </a:rPr>
              <a:t>94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64499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Shape 839"/>
          <p:cNvSpPr>
            <a:spLocks noGrp="1" noRot="1" noChangeAspect="1"/>
          </p:cNvSpPr>
          <p:nvPr>
            <p:ph type="sldImg" idx="2"/>
          </p:nvPr>
        </p:nvSpPr>
        <p:spPr>
          <a:xfrm>
            <a:off x="1606550" y="685800"/>
            <a:ext cx="3702050" cy="2082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0" name="Shape 8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8685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 dirty="0">
              <a:solidFill>
                <a:srgbClr val="FFFFFF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4384145" cy="10064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Font typeface="Arial"/>
              <a:buNone/>
              <a:defRPr>
                <a:latin typeface="Osaka" charset="-128"/>
                <a:ea typeface="Osaka" charset="-128"/>
                <a:cs typeface="Osaka" charset="-128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890594" y="2633383"/>
            <a:ext cx="6048374" cy="3693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1pPr>
            <a:lvl2pPr marL="457200" marR="0" lvl="1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2pPr>
            <a:lvl3pPr marL="914400" marR="0" lvl="2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3pPr>
            <a:lvl4pPr marL="1371600" marR="0" lvl="3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4pPr>
            <a:lvl5pPr marL="1828800" marR="0" lvl="4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  <a:defRPr/>
            </a:lvl5pPr>
            <a:lvl6pPr marL="2286000" marR="0" lvl="5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6pPr>
            <a:lvl7pPr marL="2743200" marR="0" lvl="6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7pPr>
            <a:lvl8pPr marL="3200400" marR="0" lvl="7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8pPr>
            <a:lvl9pPr marL="3657600" marR="0" lvl="8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CACAC"/>
              </a:buClr>
              <a:buFont typeface="Arial"/>
              <a:buNone/>
              <a:defRPr/>
            </a:lvl9pPr>
          </a:lstStyle>
          <a:p>
            <a:endParaRPr dirty="0"/>
          </a:p>
        </p:txBody>
      </p:sp>
      <p:sp>
        <p:nvSpPr>
          <p:cNvPr id="18" name="Shape 18"/>
          <p:cNvSpPr txBox="1">
            <a:spLocks noGrp="1"/>
          </p:cNvSpPr>
          <p:nvPr>
            <p:ph type="body" idx="2"/>
          </p:nvPr>
        </p:nvSpPr>
        <p:spPr>
          <a:xfrm>
            <a:off x="908582" y="3710117"/>
            <a:ext cx="5026550" cy="2769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7F7F7F"/>
              </a:buClr>
              <a:buFont typeface="Arial"/>
              <a:buNone/>
              <a:defRPr>
                <a:latin typeface="Osaka" charset="-128"/>
                <a:ea typeface="Osaka" charset="-128"/>
                <a:cs typeface="Osaka" charset="-128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20" name="Shape 20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3600">
                <a:solidFill>
                  <a:schemeClr val="bg2"/>
                </a:solidFill>
                <a:latin typeface="Osaka" charset="-128"/>
                <a:ea typeface="Osaka" charset="-128"/>
                <a:cs typeface="Osaka" charset="-128"/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lIns="68580" tIns="34290" rIns="68580" bIns="34290"/>
          <a:lstStyle>
            <a:lvl1pPr>
              <a:defRPr sz="2800">
                <a:latin typeface="Osaka" charset="-128"/>
                <a:ea typeface="Osaka" charset="-128"/>
                <a:cs typeface="Osaka" charset="-128"/>
              </a:defRPr>
            </a:lvl1pPr>
            <a:lvl2pPr>
              <a:defRPr sz="2800">
                <a:latin typeface="Osaka" charset="-128"/>
                <a:ea typeface="Osaka" charset="-128"/>
                <a:cs typeface="Osaka" charset="-128"/>
              </a:defRPr>
            </a:lvl2pPr>
            <a:lvl3pPr>
              <a:defRPr sz="2800">
                <a:latin typeface="Osaka" charset="-128"/>
                <a:ea typeface="Osaka" charset="-128"/>
                <a:cs typeface="Osaka" charset="-128"/>
              </a:defRPr>
            </a:lvl3pPr>
            <a:lvl4pPr>
              <a:defRPr sz="2800">
                <a:latin typeface="Osaka" charset="-128"/>
                <a:ea typeface="Osaka" charset="-128"/>
                <a:cs typeface="Osaka" charset="-128"/>
              </a:defRPr>
            </a:lvl4pPr>
            <a:lvl5pPr>
              <a:defRPr sz="2800">
                <a:latin typeface="Osaka" charset="-128"/>
                <a:ea typeface="Osaka" charset="-128"/>
                <a:cs typeface="Osaka" charset="-128"/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9BBBE7F7-6297-8645-848D-84DD47408675}" type="datetimeFigureOut">
              <a:rPr kumimoji="1" lang="ja-JP" altLang="en-US" smtClean="0"/>
              <a:t>2016/5/26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B8EED860-7D76-C74A-8A12-ADC9E8ECA2D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435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ivotal Title Slide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43" name="Shape 43"/>
          <p:cNvSpPr txBox="1"/>
          <p:nvPr/>
        </p:nvSpPr>
        <p:spPr>
          <a:xfrm>
            <a:off x="1145076" y="3134158"/>
            <a:ext cx="684596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7C3A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Transforming How The World  Builds Software</a:t>
            </a:r>
            <a:endParaRPr lang="en-US" sz="2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44" name="Shape 44"/>
          <p:cNvPicPr preferRelativeResize="0"/>
          <p:nvPr/>
        </p:nvPicPr>
        <p:blipFill rotWithShape="1">
          <a:blip r:embed="rId2">
            <a:alphaModFix/>
          </a:blip>
          <a:srcRect r="5547"/>
          <a:stretch/>
        </p:blipFill>
        <p:spPr>
          <a:xfrm>
            <a:off x="1973293" y="1658952"/>
            <a:ext cx="5189535" cy="1260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3 -Large 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1" name="Shape 51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2" name="Shape 52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53" name="Shape 53"/>
          <p:cNvSpPr txBox="1">
            <a:spLocks noGrp="1"/>
          </p:cNvSpPr>
          <p:nvPr>
            <p:ph type="ctrTitle"/>
          </p:nvPr>
        </p:nvSpPr>
        <p:spPr>
          <a:xfrm>
            <a:off x="670454" y="1674308"/>
            <a:ext cx="6048376" cy="13542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/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Sub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66725" y="785829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with Subtitle and Conte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66725" y="785829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2"/>
          </p:nvPr>
        </p:nvSpPr>
        <p:spPr>
          <a:xfrm>
            <a:off x="366713" y="1419224"/>
            <a:ext cx="8410574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 with graphic area at lef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pic" idx="2"/>
          </p:nvPr>
        </p:nvSpPr>
        <p:spPr>
          <a:xfrm>
            <a:off x="366716" y="1419225"/>
            <a:ext cx="2073274" cy="303847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366725" y="785829"/>
            <a:ext cx="8410574" cy="3462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  <a:defRPr/>
            </a:lvl1pPr>
            <a:lvl2pPr marL="457200" lvl="1" indent="0" rtl="0">
              <a:spcBef>
                <a:spcPts val="0"/>
              </a:spcBef>
              <a:buFont typeface="Arial"/>
              <a:buNone/>
              <a:defRPr/>
            </a:lvl2pPr>
            <a:lvl3pPr marL="914400" lvl="2" indent="0" rtl="0">
              <a:spcBef>
                <a:spcPts val="0"/>
              </a:spcBef>
              <a:buFont typeface="Arial"/>
              <a:buNone/>
              <a:defRPr/>
            </a:lvl3pPr>
            <a:lvl4pPr marL="1371600" lvl="3" indent="0" rtl="0">
              <a:spcBef>
                <a:spcPts val="0"/>
              </a:spcBef>
              <a:buFont typeface="Arial"/>
              <a:buNone/>
              <a:defRPr/>
            </a:lvl4pPr>
            <a:lvl5pPr marL="1828800" lvl="4" indent="0" rtl="0">
              <a:spcBef>
                <a:spcPts val="0"/>
              </a:spcBef>
              <a:buFont typeface="Arial"/>
              <a:buNone/>
              <a:defRPr/>
            </a:lvl5pPr>
            <a:lvl6pPr marL="2286000" lvl="5" indent="0" rtl="0">
              <a:spcBef>
                <a:spcPts val="0"/>
              </a:spcBef>
              <a:buFont typeface="Arial"/>
              <a:buNone/>
              <a:defRPr/>
            </a:lvl6pPr>
            <a:lvl7pPr marL="2743200" lvl="6" indent="0" rtl="0">
              <a:spcBef>
                <a:spcPts val="0"/>
              </a:spcBef>
              <a:buFont typeface="Arial"/>
              <a:buNone/>
              <a:defRPr/>
            </a:lvl7pPr>
            <a:lvl8pPr marL="3200400" lvl="7" indent="0" rtl="0">
              <a:spcBef>
                <a:spcPts val="0"/>
              </a:spcBef>
              <a:buFont typeface="Arial"/>
              <a:buNone/>
              <a:defRPr/>
            </a:lvl8pPr>
            <a:lvl9pPr marL="3657600" lvl="8" indent="0" rtl="0">
              <a:spcBef>
                <a:spcPts val="0"/>
              </a:spcBef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3"/>
          </p:nvPr>
        </p:nvSpPr>
        <p:spPr>
          <a:xfrm>
            <a:off x="2728913" y="1419224"/>
            <a:ext cx="6048376" cy="30384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66725" y="325454"/>
            <a:ext cx="8410574" cy="4603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0000"/>
              </a:lnSpc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66739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744842" y="1074737"/>
            <a:ext cx="4032464" cy="3382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1200"/>
              </a:spcBef>
              <a:buClr>
                <a:schemeClr val="accent1"/>
              </a:buClr>
              <a:buFont typeface="Noto Symbol"/>
              <a:buChar char="•"/>
              <a:defRPr/>
            </a:lvl1pPr>
            <a:lvl2pPr lvl="1" rtl="0">
              <a:spcBef>
                <a:spcPts val="300"/>
              </a:spcBef>
              <a:buClr>
                <a:schemeClr val="accent1"/>
              </a:buClr>
              <a:buFont typeface="Verdana"/>
              <a:buChar char="–"/>
              <a:defRPr/>
            </a:lvl2pPr>
            <a:lvl3pPr lvl="2" rtl="0">
              <a:spcBef>
                <a:spcPts val="300"/>
              </a:spcBef>
              <a:buClr>
                <a:schemeClr val="accent1"/>
              </a:buClr>
              <a:buFont typeface="Verdana"/>
              <a:buChar char="▪"/>
              <a:defRPr/>
            </a:lvl3pPr>
            <a:lvl4pPr marL="1658938" lvl="3" indent="-122238" rtl="0">
              <a:spcBef>
                <a:spcPts val="300"/>
              </a:spcBef>
              <a:buClr>
                <a:schemeClr val="accent1"/>
              </a:buClr>
              <a:buFont typeface="Verdana"/>
              <a:buChar char="—"/>
              <a:defRPr/>
            </a:lvl4pPr>
            <a:lvl5pPr lvl="4" rtl="0">
              <a:spcBef>
                <a:spcPts val="300"/>
              </a:spcBef>
              <a:buClr>
                <a:schemeClr val="accent1"/>
              </a:buClr>
              <a:buFont typeface="Verdana"/>
              <a:buChar char="»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ooter bar only">
    <p:bg>
      <p:bgPr>
        <a:solidFill>
          <a:schemeClr val="lt1"/>
        </a:solid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background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80" name="Shape 80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81" name="Shape 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Shape 82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4629166"/>
            <a:ext cx="9144000" cy="385762"/>
          </a:xfrm>
          <a:prstGeom prst="rect">
            <a:avLst/>
          </a:prstGeom>
          <a:solidFill>
            <a:srgbClr val="00786E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1" name="Shape 11"/>
          <p:cNvSpPr txBox="1"/>
          <p:nvPr/>
        </p:nvSpPr>
        <p:spPr>
          <a:xfrm flipH="1">
            <a:off x="8553450" y="5021512"/>
            <a:ext cx="533399" cy="1231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  <a:endParaRPr lang="en-US" sz="8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pic>
        <p:nvPicPr>
          <p:cNvPr id="12" name="Shape 1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41732" y="4713982"/>
            <a:ext cx="957260" cy="21945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 txBox="1"/>
          <p:nvPr/>
        </p:nvSpPr>
        <p:spPr>
          <a:xfrm>
            <a:off x="365136" y="5025773"/>
            <a:ext cx="2274886" cy="1000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ct val="25000"/>
              <a:buFont typeface="Arial"/>
              <a:buNone/>
            </a:pPr>
            <a:r>
              <a:rPr lang="en-US" sz="65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@Copyright 2016 Pivotal. All rights reserved.</a:t>
            </a:r>
            <a:endParaRPr lang="en-US" sz="65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6" r:id="rId3"/>
    <p:sldLayoutId id="2147483657" r:id="rId4"/>
    <p:sldLayoutId id="2147483658" r:id="rId5"/>
    <p:sldLayoutId id="2147483660" r:id="rId6"/>
    <p:sldLayoutId id="2147483661" r:id="rId7"/>
    <p:sldLayoutId id="2147483662" r:id="rId8"/>
    <p:sldLayoutId id="2147483663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ivotal-Japan/getting-started-with-spring-boot" TargetMode="External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://localhost:8080/" TargetMode="External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console.run.pivotal.io/register" TargetMode="Externa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hyperlink" Target="https://start.spring.io/" TargetMode="External"/><Relationship Id="rId3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/>
          </p:nvPr>
        </p:nvSpPr>
        <p:spPr>
          <a:xfrm>
            <a:off x="599090" y="1312923"/>
            <a:ext cx="8316197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rgbClr val="F16F3B"/>
                </a:solidFill>
                <a:sym typeface="Arial"/>
                <a:rtl val="0"/>
              </a:rPr>
              <a:t>Getting started with Spring Boot</a:t>
            </a:r>
            <a:endParaRPr lang="en-US" sz="3600" b="0" i="0" u="none" strike="noStrike" cap="none" dirty="0">
              <a:solidFill>
                <a:srgbClr val="F16F3B"/>
              </a:solidFill>
              <a:sym typeface="Arial"/>
              <a:rtl val="0"/>
            </a:endParaRPr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1"/>
          </p:nvPr>
        </p:nvSpPr>
        <p:spPr>
          <a:xfrm>
            <a:off x="890594" y="2633383"/>
            <a:ext cx="6919800" cy="3692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SzPct val="25000"/>
              <a:buFont typeface="Arial"/>
              <a:buNone/>
            </a:pPr>
            <a:r>
              <a:rPr lang="en-US" sz="2400" b="0" i="0" u="none" strike="noStrike" cap="none" dirty="0" smtClean="0">
                <a:solidFill>
                  <a:schemeClr val="accent2"/>
                </a:solidFill>
                <a:latin typeface="Osaka" charset="-128"/>
                <a:ea typeface="Osaka" charset="-128"/>
                <a:cs typeface="Osaka" charset="-128"/>
                <a:sym typeface="Arial"/>
                <a:rtl val="0"/>
              </a:rPr>
              <a:t>Pre-Training for Cloud Native Workshop</a:t>
            </a:r>
            <a:endParaRPr lang="en-US" sz="2400" b="0" i="0" u="none" strike="noStrike" cap="none" dirty="0">
              <a:solidFill>
                <a:schemeClr val="accent2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  <p:sp>
        <p:nvSpPr>
          <p:cNvPr id="163" name="Shape 163"/>
          <p:cNvSpPr txBox="1"/>
          <p:nvPr/>
        </p:nvSpPr>
        <p:spPr>
          <a:xfrm>
            <a:off x="890594" y="3617969"/>
            <a:ext cx="6435899" cy="1231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</a:pPr>
            <a:r>
              <a:rPr lang="en-US" sz="1600" b="0" i="0" u="none" strike="noStrike" cap="none" dirty="0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  <a:rtl val="0"/>
              </a:rPr>
              <a:t>Toshiaki Maki</a:t>
            </a:r>
          </a:p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95DD"/>
              </a:buClr>
              <a:buFont typeface="Arial"/>
              <a:buNone/>
            </a:pPr>
            <a:r>
              <a:rPr lang="en-US" sz="1600" dirty="0" smtClean="0">
                <a:solidFill>
                  <a:srgbClr val="7F7F7F"/>
                </a:solidFill>
              </a:rPr>
              <a:t>Feb 8 2016</a:t>
            </a:r>
            <a:endParaRPr sz="16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165" name="Shape 165"/>
          <p:cNvSpPr txBox="1"/>
          <p:nvPr/>
        </p:nvSpPr>
        <p:spPr>
          <a:xfrm>
            <a:off x="1689100" y="4889500"/>
            <a:ext cx="184799" cy="369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3890052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622" y="564356"/>
            <a:ext cx="3685449" cy="381476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857625" y="3343275"/>
            <a:ext cx="2271713" cy="235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1272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945" y="350044"/>
            <a:ext cx="3860110" cy="40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929" y="518407"/>
            <a:ext cx="4306141" cy="411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3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673100"/>
            <a:ext cx="48514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45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Boilerplate entry point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813560"/>
            <a:ext cx="9144000" cy="228524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SpringApplication.run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DemoApplication.class,args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}</a:t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80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51" y="-142875"/>
            <a:ext cx="8446759" cy="51435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893" y="238126"/>
            <a:ext cx="1492162" cy="379155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879" y="2730501"/>
            <a:ext cx="2590903" cy="10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1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53146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ja-JP" altLang="en-US" sz="80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17:10:31.936  INFO 31599 ---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     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PID 31599 (/Users/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/demo/demo/target/classes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started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17:10:31.938  INFO 31599 ---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      : No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active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profile set,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falling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back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default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profiles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: default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17:10:31.977  INFO 31599 ---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Refreshing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org.springframework.context.annotation.AnnotationConfigApplicationContext@1ee807c6: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startup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date [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Tue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Feb 02 17:10:31 JST 2016]; root of context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hierarchy</a:t>
            </a:r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17:10:32.494  INFO 31599 ---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Registering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beans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JMX exposure on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startup</a:t>
            </a:r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17:10:32.506  INFO 31599 ---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0.744 seconds (JVM running for 1.136)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17:10:32.507  INFO 31599 ---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org.springframework.context.annotation.AnnotationConfigApplicationContext@1ee807c6: startup date [Tue Feb 02 17:10:31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17:10:32.509  INFO 31599 ---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(01-01)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06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128117"/>
            <a:ext cx="9144000" cy="314701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{</a:t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20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>
                <a:latin typeface="Consolas" charset="0"/>
                <a:ea typeface="Consolas" charset="0"/>
                <a:cs typeface="Consolas" charset="0"/>
              </a:rPr>
              <a:t>SpringApplication.run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>
                <a:latin typeface="Consolas" charset="0"/>
                <a:ea typeface="Consolas" charset="0"/>
                <a:cs typeface="Consolas" charset="0"/>
              </a:rPr>
              <a:t>DemoApplication.class,args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);  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108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9315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17:37:50.505  INFO 31654 ---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31654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17:37:50.507  INFO 31654 ---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17:37:50.544  INFO 31654 ---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17:37:50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17:37:51.052  INFO 31654 ---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Hello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17:37:51.063  INFO 31654 ---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0.725 seconds (JVM running for 1.137)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17:37:51.064  INFO 31654 ---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17:37:50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17:37:51.066  INFO 31654 ---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(01-02)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57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Make a first component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813560"/>
            <a:ext cx="9144000" cy="191590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interface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String greet();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09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Contents</a:t>
            </a:r>
            <a:endParaRPr kumimoji="1" lang="ja-JP" alt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>
          <a:xfrm>
            <a:off x="307503" y="1012642"/>
            <a:ext cx="8528994" cy="3906199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ja-JP" sz="3600" dirty="0" err="1" smtClean="0"/>
              <a:t>HelloWorld</a:t>
            </a:r>
            <a:r>
              <a:rPr kumimoji="1" lang="en-US" altLang="ja-JP" sz="3600" dirty="0" smtClean="0"/>
              <a:t> (1.5h)</a:t>
            </a:r>
            <a:endParaRPr kumimoji="1" lang="en-US" altLang="ja-JP" sz="2200" dirty="0" smtClean="0"/>
          </a:p>
          <a:p>
            <a:pPr marL="457200" lvl="3" indent="-457200">
              <a:buFont typeface="Arial" charset="0"/>
              <a:buChar char="•"/>
            </a:pPr>
            <a:r>
              <a:rPr kumimoji="1" lang="en-US" altLang="ja-JP" sz="3600" dirty="0" smtClean="0"/>
              <a:t>Web (1h)</a:t>
            </a:r>
          </a:p>
          <a:p>
            <a:pPr marL="457200" lvl="4" indent="-457200">
              <a:buFont typeface="Arial" charset="0"/>
              <a:buChar char="•"/>
            </a:pPr>
            <a:r>
              <a:rPr kumimoji="1" lang="en-US" altLang="ja-JP" sz="3600" dirty="0" err="1" smtClean="0"/>
              <a:t>DataAccess</a:t>
            </a:r>
            <a:r>
              <a:rPr kumimoji="1" lang="en-US" altLang="ja-JP" sz="3600" dirty="0" smtClean="0"/>
              <a:t> (1.5h)</a:t>
            </a:r>
          </a:p>
          <a:p>
            <a:pPr marL="457200" lvl="5" indent="-457200">
              <a:buFont typeface="Arial" charset="0"/>
              <a:buChar char="•"/>
            </a:pPr>
            <a:r>
              <a:rPr kumimoji="1" lang="en-US" altLang="ja-JP" sz="3600" dirty="0" smtClean="0"/>
              <a:t>Actuator (0.5h)</a:t>
            </a:r>
          </a:p>
        </p:txBody>
      </p:sp>
    </p:spTree>
    <p:extLst>
      <p:ext uri="{BB962C8B-B14F-4D97-AF65-F5344CB8AC3E}">
        <p14:creationId xmlns:p14="http://schemas.microsoft.com/office/powerpoint/2010/main" val="174561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Implement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39323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43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Define a Bean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28117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@Bean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endParaRPr lang="en-US" altLang="ja-JP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03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8649" y="273844"/>
            <a:ext cx="8429625" cy="994172"/>
          </a:xfrm>
        </p:spPr>
        <p:txBody>
          <a:bodyPr/>
          <a:lstStyle/>
          <a:p>
            <a:r>
              <a:rPr kumimoji="1" lang="en-US" altLang="ja-JP" dirty="0" smtClean="0"/>
              <a:t>Inject</a:t>
            </a:r>
            <a:r>
              <a:rPr kumimoji="1" lang="en-US" altLang="ja-JP" dirty="0"/>
              <a:t>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kumimoji="1" lang="en-US" altLang="ja-JP" dirty="0" smtClean="0"/>
              <a:t>&amp; use this 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489"/>
            <a:ext cx="9144000" cy="42550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@Bean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974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8238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18:07:34.626  INFO 31879 ---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31879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18:07:34.628  INFO 31879 ---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18:07:34.665  INFO 31879 ---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18:07:34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18:07:35.181  INFO 31879 ---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18:07:35.196  INFO 31879 ---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0.736 seconds (JVM running for 1.579)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18:07:35.198  INFO 31879 ---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18:07:34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18:07:35.200  INFO 31879 ---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(01-03)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7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Annotate with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3486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the Bean definition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888489"/>
            <a:ext cx="9144000" cy="42550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strike="sngStrike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strike="sngStrike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@Bean </a:t>
            </a:r>
            <a:r>
              <a:rPr lang="en-US" altLang="ja-JP" sz="1600" strike="sngStrike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strike="sngStrike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strike="sngStrike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1600" strike="sngStrike" dirty="0" smtClean="0">
                <a:latin typeface="Consolas" charset="0"/>
                <a:ea typeface="Consolas" charset="0"/>
                <a:cs typeface="Consolas" charset="0"/>
              </a:rPr>
              <a:t>() {</a:t>
            </a:r>
            <a:r>
              <a:rPr lang="en-US" altLang="ja-JP" sz="1600" strike="sngStrike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strike="sngStrike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strike="sngStrike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strike="sngStrike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2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the Bean definition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888489"/>
            <a:ext cx="9144000" cy="3947234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4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7776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18:16:00.132  INFO 32066 ---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32066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18:16:00.134  INFO 32066 ---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18:16:00.171  INFO 32066 ---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18:16:00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18:16:00.681  INFO 32066 ---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18:16:00.693  INFO 32066 ---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0.739 seconds (JVM running for 1.139)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18:16:00.694  INFO 32066 ---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18:16:00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18:16:00.696  INFO 32066 ---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(01-04)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93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Make another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@Value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"${</a:t>
            </a:r>
            <a:r>
              <a:rPr lang="en-US" altLang="ja-JP" sz="24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}"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33451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Configure the property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144" y="1420812"/>
            <a:ext cx="3378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366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Source Code</a:t>
            </a:r>
            <a:endParaRPr kumimoji="1" lang="ja-JP" altLang="en-US" dirty="0"/>
          </a:p>
        </p:txBody>
      </p:sp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032" y="1552893"/>
            <a:ext cx="5373219" cy="3262312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419100" y="1114127"/>
            <a:ext cx="56515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3"/>
              </a:rPr>
              <a:t>https://github.com/Pivotal-Japan/getting-started-with-spring-</a:t>
            </a:r>
            <a:r>
              <a:rPr lang="ja-JP" altLang="en-US" dirty="0" smtClean="0">
                <a:hlinkClick r:id="rId3"/>
              </a:rPr>
              <a:t>boot</a:t>
            </a:r>
            <a:endParaRPr lang="en-US" altLang="ja-JP" dirty="0" smtClean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750" y="1769855"/>
            <a:ext cx="2257759" cy="3045350"/>
          </a:xfrm>
          <a:prstGeom prst="rect">
            <a:avLst/>
          </a:prstGeom>
        </p:spPr>
      </p:pic>
      <p:sp>
        <p:nvSpPr>
          <p:cNvPr id="7" name="右矢印 6"/>
          <p:cNvSpPr/>
          <p:nvPr/>
        </p:nvSpPr>
        <p:spPr>
          <a:xfrm rot="21250547">
            <a:off x="1994836" y="2708311"/>
            <a:ext cx="4167877" cy="37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212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Make another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2149317"/>
            <a:ext cx="9144000" cy="43858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=Hello New World!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66684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kumimoji="1" lang="en-US" altLang="ja-JP" dirty="0" smtClean="0"/>
              <a:t> from Simple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strike="sngStrike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14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Remove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</a:t>
            </a:r>
            <a:r>
              <a:rPr kumimoji="1" lang="en-US" altLang="ja-JP" dirty="0" smtClean="0"/>
              <a:t> from Simple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821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93157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18:31:48.618  INFO 32150 ---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32150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18:31:48.621  INFO 32150 ---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18:31:48.657  INFO 32150 ---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18:31:48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18:31:49.183  INFO 32150 ---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18:31:49.195  INFO 32150 ---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0.763 seconds (JVM running for 1.175)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18:31:49.196  INFO 32150 ---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18:31:48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18:31:49.198  INFO 32150 ---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(01-05)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6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happen unless remove 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13485"/>
            <a:ext cx="9144000" cy="302390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 </a:t>
            </a:r>
            <a:r>
              <a:rPr lang="en-US" altLang="ja-JP" sz="24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// &lt;----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1938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351634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 err="1" smtClean="0">
                <a:latin typeface="Consolas" charset="0"/>
                <a:ea typeface="Consolas" charset="0"/>
                <a:cs typeface="Consolas" charset="0"/>
              </a:rPr>
              <a:t>com.example.DemoApplication.greetingService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; nested exception is org.springframework.beans.factory.NoUniqueBeanDefinitionException: 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No qualifying bean of type [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com.example.GreetingService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 is defined: expected single matching bean but found 2: 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propertyGreetingService,simpleGreetingService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org.springframework.beans.factory.annotation.AutowiredAnnotationBeanPostProcessor$AutowiredFieldElement.inject(AutowiredAnnotationBeanPostProcessor.java:573)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org.springframework.beans.factory.annotation.InjectionMetadata.inject(InjectionMetadata.java:88)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org.springframework.beans.factory.annotation.AutowiredAnnotationBeanPostProcessor.postProcessPropertyValues(AutowiredAnnotationBeanPostProcessor.java:331)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... 16 common frames omitted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Caused by: org.springframework.beans.factory.NoUniqueBeanDefinitionException: No qualifying bean of type [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com.example.GreetingService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] is defined: expected single matching bean but found 2: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propertyGreetingService,simpleGreetingService</a:t>
            </a:r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org.springframework.beans.factory.support.DefaultListableBeanFactory.doResolveDependency(DefaultListableBeanFactory.java:1126)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org.springframework.beans.factory.support.DefaultListableBeanFactory.resolveDependency(DefaultListableBeanFactory.java:1014)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at org.springframework.beans.factory.annotation.AutowiredAnnotationBeanPostProcessor$AutowiredFieldElement.inject(AutowiredAnnotationBeanPostProcessor.java:545) ~[spring-beans-4.2.4.RELEASE.jar:4.2.4.RELEASE]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	... 18 common frames omitted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74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Solutions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Specify the Bean name explicitly with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@Qualifier </a:t>
            </a:r>
            <a:r>
              <a:rPr kumimoji="1" lang="en-US" altLang="ja-JP" dirty="0" smtClean="0"/>
              <a:t>+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Autowired</a:t>
            </a:r>
            <a:endParaRPr kumimoji="1" lang="en-US" altLang="ja-JP" dirty="0" smtClean="0">
              <a:latin typeface="Consolas" charset="0"/>
              <a:ea typeface="Consolas" charset="0"/>
              <a:cs typeface="Consolas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Remove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@Component </a:t>
            </a:r>
            <a:r>
              <a:rPr kumimoji="1" lang="en-US" altLang="ja-JP" dirty="0" smtClean="0"/>
              <a:t>from both and  </a:t>
            </a:r>
            <a:r>
              <a:rPr kumimoji="1" lang="en-US" altLang="ja-JP" dirty="0"/>
              <a:t>s</a:t>
            </a:r>
            <a:r>
              <a:rPr kumimoji="1" lang="en-US" altLang="ja-JP" dirty="0" smtClean="0"/>
              <a:t>pecify the concrete bean with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@Bean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ja-JP" dirty="0" smtClean="0"/>
              <a:t>Annotate </a:t>
            </a:r>
            <a:r>
              <a:rPr kumimoji="1" lang="en-US" altLang="ja-JP" dirty="0" smtClean="0">
                <a:latin typeface="Consolas" charset="0"/>
                <a:ea typeface="Consolas" charset="0"/>
                <a:cs typeface="Consolas" charset="0"/>
              </a:rPr>
              <a:t>@Primary </a:t>
            </a:r>
            <a:r>
              <a:rPr kumimoji="1" lang="en-US" altLang="ja-JP" dirty="0" smtClean="0"/>
              <a:t>on preferred one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2220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1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489"/>
            <a:ext cx="9144000" cy="425501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altLang="ja-JP" sz="16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20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@Qualifier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ja-JP" sz="20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0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// or </a:t>
            </a:r>
            <a:r>
              <a:rPr lang="en-US" altLang="ja-JP" sz="20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simpleGreeting</a:t>
            </a:r>
            <a:r>
              <a:rPr lang="en-US" altLang="ja-JP" sz="20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altLang="ja-JP" sz="16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greetingService.greet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77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6545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18:47:47.412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32172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18:47:47.450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18:47:48.036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0.815 seconds (JVM running for 1.23)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18:47:48.055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18:47:48.057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(01-06)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99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2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28117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</a:t>
            </a:r>
          </a:p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@Bean </a:t>
            </a:r>
            <a:r>
              <a:rPr lang="en-US" altLang="ja-JP" sz="20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// remove @Component from both </a:t>
            </a:r>
            <a:r>
              <a:rPr lang="en-US" altLang="ja-JP" sz="2000" dirty="0" err="1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endParaRPr lang="en-US" altLang="ja-JP" sz="2000" dirty="0" smtClean="0">
              <a:solidFill>
                <a:schemeClr val="bg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 smtClean="0"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();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}</a:t>
            </a:r>
            <a:endParaRPr lang="en-US" altLang="ja-JP" sz="2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6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</a:p>
          <a:p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run(String... </a:t>
            </a:r>
            <a:r>
              <a:rPr lang="en-US" altLang="ja-JP" sz="1600" dirty="0" err="1" smtClean="0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)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throws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 Exception {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/* </a:t>
            </a:r>
            <a:r>
              <a:rPr lang="en-US" altLang="ja-JP" sz="1600" dirty="0" err="1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ommit</a:t>
            </a:r>
            <a:r>
              <a:rPr lang="en-US" altLang="ja-JP" sz="1600" dirty="0" smtClean="0">
                <a:solidFill>
                  <a:schemeClr val="bg2"/>
                </a:solidFill>
                <a:latin typeface="Consolas" charset="0"/>
                <a:ea typeface="Consolas" charset="0"/>
                <a:cs typeface="Consolas" charset="0"/>
              </a:rPr>
              <a:t> */</a:t>
            </a:r>
            <a:r>
              <a:rPr lang="en-US" altLang="ja-JP" sz="16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7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Spring Framework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28650" y="1021556"/>
            <a:ext cx="7886700" cy="3611167"/>
          </a:xfrm>
        </p:spPr>
        <p:txBody>
          <a:bodyPr/>
          <a:lstStyle/>
          <a:p>
            <a:r>
              <a:rPr kumimoji="1" lang="en-US" altLang="ja-JP" dirty="0" smtClean="0"/>
              <a:t>Spring is a Java framework for enterprise applications, </a:t>
            </a:r>
            <a:r>
              <a:rPr lang="en-US" altLang="ja-JP" dirty="0" smtClean="0"/>
              <a:t>supports</a:t>
            </a:r>
            <a:endParaRPr lang="en-US" altLang="ja-JP" dirty="0"/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dependency injection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transaction management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web applications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data access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messaging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testing </a:t>
            </a:r>
            <a:r>
              <a:rPr lang="en-US" altLang="ja-JP" sz="2400" dirty="0"/>
              <a:t>and more.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96725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6545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18:47:47.412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32172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18:47:47.450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18:47:48.036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0.815 seconds (JVM running for 1.23)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18:47:48.055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18:47:48.057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(01-07)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92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3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011600"/>
            <a:ext cx="9144000" cy="413190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</a:p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@Primary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PropertyGreetingService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@Value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"${</a:t>
            </a:r>
            <a:r>
              <a:rPr lang="en-US" altLang="ja-JP" sz="2400" dirty="0" err="1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lang="en-US" altLang="ja-JP" sz="24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}"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@Override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String 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message;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}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384934"/>
            <a:ext cx="9144000" cy="265457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18:47:47.412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Starting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on jpxxmakitm1.corp.emc.com with PID 32172 (/Users/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/demo/demo/target/classes started by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18:47:47.414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No active profile set, falling back to default profiles: default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18:47:47.450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Refreshing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18:47:48.036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Hello New World!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18:47:48.054  INFO 32172 ---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0.815 seconds (JVM running for 1.23)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18:47:48.055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org.springframework.context.annotation.AnnotationConfigApplicationContext@517cd4b: startup date [Tue Feb 02 18:47:47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18:47:48.057  INFO 32172 --- [       Thread-1]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Output (01-08)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4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52574"/>
            <a:ext cx="9144000" cy="1915909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@Component</a:t>
            </a:r>
          </a:p>
          <a:p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@Vanilla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24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SimpleGreetingService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b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                 implements </a:t>
            </a:r>
            <a:r>
              <a:rPr lang="en-US" altLang="ja-JP" sz="24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{/*...*/}</a:t>
            </a:r>
            <a:endParaRPr kumimoji="1" lang="ja-JP" altLang="en-US" sz="24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2824140"/>
            <a:ext cx="9144000" cy="228524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 smtClean="0">
                <a:latin typeface="Consolas" charset="0"/>
                <a:ea typeface="Consolas" charset="0"/>
                <a:cs typeface="Consolas" charset="0"/>
              </a:rPr>
              <a:t>DemoApplication</a:t>
            </a:r>
            <a:endParaRPr lang="en-US" altLang="ja-JP" sz="24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               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implements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 smtClean="0">
                <a:latin typeface="Consolas" charset="0"/>
                <a:ea typeface="Consolas" charset="0"/>
                <a:cs typeface="Consolas" charset="0"/>
              </a:rPr>
              <a:t>CommandLineRunner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{</a:t>
            </a:r>
            <a:endParaRPr lang="en-US" altLang="ja-JP" sz="1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@Vanilla</a:t>
            </a:r>
          </a:p>
          <a:p>
            <a:r>
              <a:rPr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4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 smtClean="0">
                <a:latin typeface="Consolas" charset="0"/>
                <a:ea typeface="Consolas" charset="0"/>
                <a:cs typeface="Consolas" charset="0"/>
              </a:rPr>
              <a:t>greetingService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左矢印 2"/>
          <p:cNvSpPr/>
          <p:nvPr/>
        </p:nvSpPr>
        <p:spPr>
          <a:xfrm>
            <a:off x="1502797" y="1268016"/>
            <a:ext cx="4063116" cy="3222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左矢印 5"/>
          <p:cNvSpPr/>
          <p:nvPr/>
        </p:nvSpPr>
        <p:spPr>
          <a:xfrm rot="19122622">
            <a:off x="2728624" y="2607359"/>
            <a:ext cx="3331596" cy="32224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9965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Solution 4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011600"/>
            <a:ext cx="9144000" cy="345479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org.springframework.beans.factory.annotation.Qualifier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java.lang.annotation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.*;</a:t>
            </a:r>
          </a:p>
          <a:p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@Target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({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ElementType.FIELD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ElementType.METHOD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endParaRPr lang="en-US" altLang="ja-JP" sz="20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                                       </a:t>
            </a:r>
            <a:r>
              <a:rPr lang="en-US" altLang="ja-JP" sz="20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ElementType.TYPE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@Retention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RetentionPolicy.RUNTIME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  <a:b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@Inherited</a:t>
            </a:r>
            <a:b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@Documented</a:t>
            </a:r>
            <a:b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Qualifier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interface </a:t>
            </a:r>
            <a:r>
              <a:rPr lang="en-US" altLang="ja-JP" sz="20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Vanilla</a:t>
            </a:r>
            <a:r>
              <a:rPr lang="en-US" altLang="ja-JP" sz="20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0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0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28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Build the application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463515"/>
            <a:ext cx="9144000" cy="900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cd demo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clean package 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java -jar target/demo-0.0.1-SNAPSHOT.jar</a:t>
            </a:r>
          </a:p>
        </p:txBody>
      </p:sp>
    </p:spTree>
    <p:extLst>
      <p:ext uri="{BB962C8B-B14F-4D97-AF65-F5344CB8AC3E}">
        <p14:creationId xmlns:p14="http://schemas.microsoft.com/office/powerpoint/2010/main" val="20680437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Change the property</a:t>
            </a: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463515"/>
            <a:ext cx="9144000" cy="308546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java -jar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target/demo-0.0.1-SNAPSHOT.jar --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greeting.message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=Hi</a:t>
            </a:r>
          </a:p>
          <a:p>
            <a:r>
              <a:rPr lang="ja-JP" altLang="en-US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fr-FR" altLang="ja-JP" sz="8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19:09:30.950  INFO 32418 ---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     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v0.0.1-SNAPSHOT on jpxxmakitm1.corp.emc.com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PID 32418 (/Users/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/demo/demo/target/demo-0.0.1-SNAPSHOT.jar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started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/demo/demo)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19:09:30.953  INFO 32418 ---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      : No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active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profile set,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falling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back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default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profiles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: default</a:t>
            </a: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19:09:30.998  INFO 32418 ---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Refreshing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org.springframework.context.annotation.AnnotationConfigApplicationContext@7199f18b: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startup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date [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Tue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Feb 02 19:09:30 JST 2016]; root of context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hierarchy</a:t>
            </a:r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2016-02-02 19:09:31.628  INFO 32418 --- [          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       :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Registering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beans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800" dirty="0">
                <a:latin typeface="Consolas" charset="0"/>
                <a:ea typeface="Consolas" charset="0"/>
                <a:cs typeface="Consolas" charset="0"/>
              </a:rPr>
              <a:t> JMX exposure on </a:t>
            </a:r>
            <a:r>
              <a:rPr lang="nl-NL" altLang="ja-JP" sz="800" dirty="0" err="1">
                <a:latin typeface="Consolas" charset="0"/>
                <a:ea typeface="Consolas" charset="0"/>
                <a:cs typeface="Consolas" charset="0"/>
              </a:rPr>
              <a:t>startup</a:t>
            </a:r>
            <a:endParaRPr lang="nl-NL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Hi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19:09:31.641  INFO 32418 --- [           main]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com.example.DemoApplication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      : Started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in 1.309 seconds (JVM running for 1.683)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19:09:31.641  INFO 32418 ---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s.c.a.AnnotationConfigApplicationContext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: Closing org.springframework.context.annotation.AnnotationConfigApplicationContext@7199f18b: startup date [Tue Feb 02 19:09:30 JST 2016]; root of context hierarchy</a:t>
            </a:r>
          </a:p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2016-02-02 19:09:31.643  INFO 32418 --- [       Thread-2]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       : Unregistering JMX-exposed beans on shutdown</a:t>
            </a:r>
          </a:p>
        </p:txBody>
      </p:sp>
    </p:spTree>
    <p:extLst>
      <p:ext uri="{BB962C8B-B14F-4D97-AF65-F5344CB8AC3E}">
        <p14:creationId xmlns:p14="http://schemas.microsoft.com/office/powerpoint/2010/main" val="11362102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</a:rPr>
              <a:t>Web Application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206851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313" y="0"/>
            <a:ext cx="7587373" cy="5143500"/>
          </a:xfrm>
          <a:prstGeom prst="rect">
            <a:avLst/>
          </a:prstGeom>
        </p:spPr>
      </p:pic>
      <p:sp>
        <p:nvSpPr>
          <p:cNvPr id="6" name="右矢印 5"/>
          <p:cNvSpPr/>
          <p:nvPr/>
        </p:nvSpPr>
        <p:spPr>
          <a:xfrm rot="18483352">
            <a:off x="7257" y="3309257"/>
            <a:ext cx="1661886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右矢印 6"/>
          <p:cNvSpPr/>
          <p:nvPr/>
        </p:nvSpPr>
        <p:spPr>
          <a:xfrm rot="8235356">
            <a:off x="5261427" y="1316263"/>
            <a:ext cx="1661886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22316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622" y="564356"/>
            <a:ext cx="3685449" cy="3814763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3857625" y="3343275"/>
            <a:ext cx="2271713" cy="235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919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Spring Boot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Spring Boot makes it easy to create stand-alone, production-grade Spring based Applications that you can "just run</a:t>
            </a:r>
            <a:r>
              <a:rPr lang="en-US" altLang="ja-JP" dirty="0" smtClean="0"/>
              <a:t>".</a:t>
            </a:r>
          </a:p>
        </p:txBody>
      </p:sp>
    </p:spTree>
    <p:extLst>
      <p:ext uri="{BB962C8B-B14F-4D97-AF65-F5344CB8AC3E}">
        <p14:creationId xmlns:p14="http://schemas.microsoft.com/office/powerpoint/2010/main" val="4795034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945" y="350044"/>
            <a:ext cx="3860110" cy="403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98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971" y="273844"/>
            <a:ext cx="4581420" cy="431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145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81" y="0"/>
            <a:ext cx="8875438" cy="51435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34281" y="2912916"/>
            <a:ext cx="2271713" cy="2357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6370983" y="4733926"/>
            <a:ext cx="655982" cy="35897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96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557" y="109330"/>
            <a:ext cx="5012902" cy="486967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594113" y="1801881"/>
            <a:ext cx="3657600" cy="5636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吹き出し 5"/>
          <p:cNvSpPr/>
          <p:nvPr/>
        </p:nvSpPr>
        <p:spPr>
          <a:xfrm>
            <a:off x="6480313" y="646043"/>
            <a:ext cx="2035037" cy="1155838"/>
          </a:xfrm>
          <a:prstGeom prst="wedgeRoundRectCallout">
            <a:avLst>
              <a:gd name="adj1" fmla="val -68696"/>
              <a:gd name="adj2" fmla="val 547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 smtClean="0"/>
              <a:t>Added</a:t>
            </a:r>
            <a:endParaRPr kumimoji="1" lang="ja-JP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888072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20" y="0"/>
            <a:ext cx="8446759" cy="51435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275" y="273844"/>
            <a:ext cx="1492162" cy="3791559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261" y="2766219"/>
            <a:ext cx="2590903" cy="10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728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Output (02-01)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947612"/>
            <a:ext cx="9144000" cy="334707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5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10:04:47.865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34438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10:04:47.868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10:04:47.917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org.springframework.boot.context.embedded.AnnotationConfigEmbeddedWebApplicationContext@314c508a: startup date [Wed Feb 03 10:04:47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10:04:48.408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10:04:48.932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10:04:48.945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10:04:48.946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10:04:49.031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10:04:49.031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initialization completed in 1119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10:04:49.251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10:04:49.254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10:04:49.255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10:04:49.255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10:04:49.255  INFO 34438 ---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10:04:49.506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org.springframework.boot.context.embedded.AnnotationConfigEmbeddedWebApplicationContext@314c508a: startup date [Wed Feb 03 10:04:47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10:04:49.561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10:04:49.562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10:04:49.584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10:04:49.585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10:04:49.610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10:04:49.699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10:04:49.766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2000" b="1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Tomcat started on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10:04:49.770  INFO 34438 ---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2.159 seconds (JVM running for 3.141)</a:t>
            </a:r>
          </a:p>
        </p:txBody>
      </p:sp>
    </p:spTree>
    <p:extLst>
      <p:ext uri="{BB962C8B-B14F-4D97-AF65-F5344CB8AC3E}">
        <p14:creationId xmlns:p14="http://schemas.microsoft.com/office/powerpoint/2010/main" val="122439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First Controller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011600"/>
            <a:ext cx="9144000" cy="413190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SpringBootApplication</a:t>
            </a:r>
            <a:endParaRPr lang="en-US" altLang="ja-JP" sz="2400" dirty="0" smtClean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r>
              <a:rPr lang="en-US" altLang="ja-JP" sz="24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err="1">
                <a:latin typeface="Consolas" charset="0"/>
                <a:ea typeface="Consolas" charset="0"/>
                <a:cs typeface="Consolas" charset="0"/>
              </a:rPr>
              <a:t>DemoApplication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24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24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4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"/"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String 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hello() {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24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400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"Hello World!"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r>
              <a:rPr lang="en-US" altLang="ja-JP" sz="24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static void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main(String[]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args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) {</a:t>
            </a:r>
          </a:p>
          <a:p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SpringApplication.run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DemoApplication.class,args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);</a:t>
            </a:r>
            <a:b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}</a:t>
            </a: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/>
            </a:r>
            <a:b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</a:br>
            <a:r>
              <a:rPr lang="en-US" altLang="ja-JP" sz="2400" dirty="0"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24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950" y="1053548"/>
            <a:ext cx="5929941" cy="265071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438940" y="1235350"/>
            <a:ext cx="685799" cy="55369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9943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Output (02-02)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947612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10:38:24.543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34688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10:38:24.546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10:38:24.600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org.springframework.boot.context.embedded.AnnotationConfigEmbeddedWebApplicationContext@314c508a: startup date [Wed Feb 03 10:38:24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10:38:25.103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10:38:25.709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10:38:25.722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10:38:25.723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10:38:25.824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10:38:25.824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initialization completed in 1227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10:38:26.103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10:38:26.107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10:38:26.108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10:38:26.108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10:38:26.108  INFO 34688 ---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10:38:26.329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org.springframework.boot.context.embedded.AnnotationConfigEmbeddedWebApplicationContext@314c508a: startup date [Wed Feb 03 10:38:24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10:38:26.392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20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"{[/]}" onto </a:t>
            </a:r>
            <a:r>
              <a:rPr lang="en-US" altLang="ja-JP" sz="20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20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10:38:26.394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10:38:26.395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10:38:26.421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10:38:26.421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10:38:26.459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10:38:26.575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10:38:26.648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10:38:26.654  INFO 34688 ---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2.337 seconds (JVM running for 2.826)</a:t>
            </a:r>
          </a:p>
        </p:txBody>
      </p:sp>
    </p:spTree>
    <p:extLst>
      <p:ext uri="{BB962C8B-B14F-4D97-AF65-F5344CB8AC3E}">
        <p14:creationId xmlns:p14="http://schemas.microsoft.com/office/powerpoint/2010/main" val="2971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hlinkClick r:id="rId2"/>
              </a:rPr>
              <a:t>http://localhost:8080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231" y="1184826"/>
            <a:ext cx="6883538" cy="38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3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Spring Boot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14313" y="935831"/>
            <a:ext cx="8843962" cy="3671888"/>
          </a:xfrm>
        </p:spPr>
        <p:txBody>
          <a:bodyPr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Create </a:t>
            </a:r>
            <a:r>
              <a:rPr lang="en-US" altLang="ja-JP" sz="2400" u="sng" dirty="0"/>
              <a:t>stand-alone Spring applications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u="sng" dirty="0"/>
              <a:t>Embed</a:t>
            </a:r>
            <a:r>
              <a:rPr lang="en-US" altLang="ja-JP" sz="2400" dirty="0"/>
              <a:t> Tomcat, Jetty or Undertow </a:t>
            </a:r>
            <a:r>
              <a:rPr lang="en-US" altLang="ja-JP" sz="2400" dirty="0" smtClean="0"/>
              <a:t>directly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 smtClean="0"/>
              <a:t>Provide </a:t>
            </a:r>
            <a:r>
              <a:rPr lang="en-US" altLang="ja-JP" sz="2400" dirty="0"/>
              <a:t>opinionated 'starter' POMs to </a:t>
            </a:r>
            <a:r>
              <a:rPr lang="en-US" altLang="ja-JP" sz="2400" u="sng" dirty="0"/>
              <a:t>simplify your Maven configuration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u="sng" dirty="0"/>
              <a:t>Automatically configure </a:t>
            </a:r>
            <a:r>
              <a:rPr lang="en-US" altLang="ja-JP" sz="2400" dirty="0"/>
              <a:t>Spring whenever possible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/>
              <a:t>Provide </a:t>
            </a:r>
            <a:r>
              <a:rPr lang="en-US" altLang="ja-JP" sz="2400" u="sng" dirty="0"/>
              <a:t>production-ready features </a:t>
            </a:r>
            <a:r>
              <a:rPr lang="en-US" altLang="ja-JP" sz="2400" dirty="0"/>
              <a:t>such as metrics, health checks and externalized configuration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ja-JP" sz="2400" dirty="0"/>
              <a:t>Absolutely </a:t>
            </a:r>
            <a:r>
              <a:rPr lang="en-US" altLang="ja-JP" sz="2400" u="sng" dirty="0"/>
              <a:t>no code generation</a:t>
            </a:r>
            <a:r>
              <a:rPr lang="en-US" altLang="ja-JP" sz="2400" dirty="0"/>
              <a:t> and </a:t>
            </a:r>
            <a:r>
              <a:rPr lang="en-US" altLang="ja-JP" sz="2400" u="sng" dirty="0"/>
              <a:t>no requirement for </a:t>
            </a:r>
            <a:r>
              <a:rPr lang="en-US" altLang="ja-JP" sz="2400" dirty="0"/>
              <a:t>XML </a:t>
            </a:r>
            <a:r>
              <a:rPr lang="en-US" altLang="ja-JP" sz="2400" dirty="0" smtClean="0"/>
              <a:t>configuration</a:t>
            </a:r>
            <a:endParaRPr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14295908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new Controller (REST API)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9391" y="980822"/>
            <a:ext cx="9144000" cy="416267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name;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(Integer id)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.id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(String name)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this.name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7628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new Controller (REST API)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854"/>
            <a:ext cx="9144000" cy="422423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CityController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static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List&lt;City&gt; cities =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CopyOnWriteArrayList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&lt;&gt;();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static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AtomicInteger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counter =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AtomicInteger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(0);</a:t>
            </a:r>
          </a:p>
          <a:p>
            <a:endParaRPr lang="en-US" altLang="ja-JP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RequestMethod.GET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List&lt;City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cities;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altLang="ja-JP" sz="1600" dirty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RequestMethod.POST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City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postCities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RequestBody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city)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city.setId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counter.incrementAndGet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cities.add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390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Output (02-03)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908284"/>
            <a:ext cx="9144000" cy="420884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12:29:20.953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35680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12:29:20.955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12:29:21.003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org.springframework.boot.context.embedded.AnnotationConfigEmbeddedWebApplicationContext@314c508a: startup date [Wed Feb 03 12:29:21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12:29:21.466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12:29:21.970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12:29:21.981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12:29:21.982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12:29:22.062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12:29:22.062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initialization completed in 1061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12:29:22.280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12:29:22.284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12:29:22.284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12:29:22.284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12:29:22.285  INFO 35680 ---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12:29:22.485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org.springframework.boot.context.embedded.AnnotationConfigEmbeddedWebApplicationContext@314c508a: startup date [Wed Feb 03 12:29:21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12:29:22.545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12:29:22.546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"{[/cities],methods=[GET]}" onto 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12:29:22.547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"{[/cities],methods=[POST]}" onto 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16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12:29:22.549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12:29:22.549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12:29:22.572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12:29:22.572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12:29:22.600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12:29:22.716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12:29:22.778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12:29:22.783  INFO 35680 ---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2.036 seconds (JVM running for 2.457)</a:t>
            </a:r>
          </a:p>
        </p:txBody>
      </p:sp>
    </p:spTree>
    <p:extLst>
      <p:ext uri="{BB962C8B-B14F-4D97-AF65-F5344CB8AC3E}">
        <p14:creationId xmlns:p14="http://schemas.microsoft.com/office/powerpoint/2010/main" val="60279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REST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":1,"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":2,"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5453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Build the application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900246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cd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demo-web</a:t>
            </a:r>
            <a:endParaRPr lang="en-US" altLang="ja-JP" sz="1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clean package 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java -jar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</a:t>
            </a:r>
            <a:endParaRPr lang="en-US" altLang="ja-JP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6338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Push to Cloud Foundry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0" y="845999"/>
            <a:ext cx="30492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dirty="0">
                <a:hlinkClick r:id="rId2"/>
              </a:rPr>
              <a:t>https://console.run.pivotal.io/</a:t>
            </a:r>
            <a:r>
              <a:rPr lang="ja-JP" altLang="en-US" dirty="0" smtClean="0">
                <a:hlinkClick r:id="rId2"/>
              </a:rPr>
              <a:t>register</a:t>
            </a:r>
            <a:endParaRPr lang="en-US" altLang="ja-JP" dirty="0" smtClean="0"/>
          </a:p>
          <a:p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7609"/>
            <a:ext cx="2764356" cy="1765556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65" y="2956288"/>
            <a:ext cx="2437625" cy="16587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882" y="1107608"/>
            <a:ext cx="5074845" cy="3305365"/>
          </a:xfrm>
          <a:prstGeom prst="rect">
            <a:avLst/>
          </a:prstGeom>
        </p:spPr>
      </p:pic>
      <p:sp>
        <p:nvSpPr>
          <p:cNvPr id="9" name="下矢印 8"/>
          <p:cNvSpPr/>
          <p:nvPr/>
        </p:nvSpPr>
        <p:spPr>
          <a:xfrm>
            <a:off x="1271487" y="2417390"/>
            <a:ext cx="506258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右矢印 9"/>
          <p:cNvSpPr/>
          <p:nvPr/>
        </p:nvSpPr>
        <p:spPr>
          <a:xfrm>
            <a:off x="2702807" y="3467593"/>
            <a:ext cx="873258" cy="6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15278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1059023"/>
            <a:ext cx="9144000" cy="407034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login -a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api.run.pivotal.io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push my-first-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-p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Showing health and status for app my-first-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in org </a:t>
            </a:r>
            <a:r>
              <a:rPr lang="en-US" altLang="ja-JP" dirty="0" err="1" smtClean="0">
                <a:latin typeface="Consolas" charset="0"/>
                <a:ea typeface="Consolas" charset="0"/>
                <a:cs typeface="Consolas" charset="0"/>
              </a:rPr>
              <a:t>maki</a:t>
            </a:r>
            <a:r>
              <a:rPr lang="en-US" altLang="ja-JP" dirty="0" smtClean="0">
                <a:latin typeface="Consolas" charset="0"/>
                <a:ea typeface="Consolas" charset="0"/>
                <a:cs typeface="Consolas" charset="0"/>
              </a:rPr>
              <a:t>-org 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/ space </a:t>
            </a:r>
            <a:r>
              <a:rPr lang="en-US" altLang="ja-JP" dirty="0" smtClean="0">
                <a:latin typeface="Consolas" charset="0"/>
                <a:ea typeface="Consolas" charset="0"/>
                <a:cs typeface="Consolas" charset="0"/>
              </a:rPr>
              <a:t>development 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as </a:t>
            </a:r>
            <a:r>
              <a:rPr lang="en-US" altLang="ja-JP" dirty="0" err="1" smtClean="0">
                <a:latin typeface="Consolas" charset="0"/>
                <a:ea typeface="Consolas" charset="0"/>
                <a:cs typeface="Consolas" charset="0"/>
              </a:rPr>
              <a:t>foo@example.com</a:t>
            </a:r>
            <a:r>
              <a:rPr lang="en-US" altLang="ja-JP" dirty="0" smtClean="0">
                <a:latin typeface="Consolas" charset="0"/>
                <a:ea typeface="Consolas" charset="0"/>
                <a:cs typeface="Consolas" charset="0"/>
              </a:rPr>
              <a:t> ...</a:t>
            </a:r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OK</a:t>
            </a:r>
          </a:p>
          <a:p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requested state: started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instances: 1/1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usage: 1G x 1 instances</a:t>
            </a:r>
          </a:p>
          <a:p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urls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: my-first-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cf.cfapps.io</a:t>
            </a:r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last uploaded: Wed Feb 3 04:08:46 UTC 2016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stack: cflinuxfs2</a:t>
            </a:r>
          </a:p>
          <a:p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: java-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=v3.5.1-http://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/pivotal-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/pcf-java-buildpack.git#d6c19f8 java-main open-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-like-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jre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=1.8.0_71 open-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-like-memory-calculator=2.0.1_RELEASE spring-auto-reconfiguration=1.10.0_RELEASE</a:t>
            </a:r>
          </a:p>
          <a:p>
            <a:endParaRPr lang="en-US" altLang="ja-JP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    state     since                    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cpu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     memory         disk           details   </a:t>
            </a:r>
          </a:p>
          <a:p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#0   running   2016-02-03 01:14:12 PM   38.6%   378.2M of 1G   135.8M of 1G</a:t>
            </a:r>
          </a:p>
        </p:txBody>
      </p:sp>
    </p:spTree>
    <p:extLst>
      <p:ext uri="{BB962C8B-B14F-4D97-AF65-F5344CB8AC3E}">
        <p14:creationId xmlns:p14="http://schemas.microsoft.com/office/powerpoint/2010/main" val="87875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33350"/>
            <a:ext cx="8001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04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</a:rPr>
              <a:t>Database Access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96307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dependencies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052" y="1388442"/>
            <a:ext cx="2489200" cy="3479800"/>
          </a:xfrm>
          <a:prstGeom prst="rect">
            <a:avLst/>
          </a:prstGeom>
        </p:spPr>
      </p:pic>
      <p:sp>
        <p:nvSpPr>
          <p:cNvPr id="6" name="左矢印 5"/>
          <p:cNvSpPr/>
          <p:nvPr/>
        </p:nvSpPr>
        <p:spPr>
          <a:xfrm rot="20083844">
            <a:off x="1657162" y="4079778"/>
            <a:ext cx="2186608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11281" y="1621002"/>
            <a:ext cx="5233328" cy="200824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com.h2database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h2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scope&gt;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runtime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&lt;/scope&gt;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&lt;/dependency&gt;</a:t>
            </a:r>
            <a:endParaRPr kumimoji="1" lang="ja-JP" altLang="en-US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811281" y="1188387"/>
            <a:ext cx="1808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smtClean="0">
                <a:latin typeface="Osaka" charset="-128"/>
                <a:ea typeface="Osaka" charset="-128"/>
                <a:cs typeface="Osaka" charset="-128"/>
              </a:rPr>
              <a:t>Add</a:t>
            </a:r>
            <a:endParaRPr kumimoji="1" lang="ja-JP" altLang="en-US" sz="20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58245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  <a:sym typeface="Arial"/>
                <a:rtl val="0"/>
              </a:rPr>
              <a:t>Hello World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9694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JdbcTemplate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854"/>
            <a:ext cx="9144000" cy="474745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CityController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u="sng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u="sng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1600" u="sng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RequestMethod.GET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List&lt;City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jdbcTemplate.query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"SELECT id, name FROM city ORDER BY id"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(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 -&gt;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 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 = </a:t>
            </a:r>
            <a:r>
              <a:rPr lang="en-US" altLang="ja-JP" sz="1600" u="sng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City();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city.setId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rs.getInt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"id"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city.setName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rs.getString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"name"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  </a:t>
            </a:r>
            <a:r>
              <a:rPr lang="en-US" altLang="ja-JP" sz="1600" u="sng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})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RequestMethod.POST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City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postCities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RequestBody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city) {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jdbcTemplate.update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u="sng" dirty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"INSERT INTO city(name) VALUES(?)"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u="sng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city.getName</a:t>
            </a:r>
            <a:r>
              <a:rPr lang="en-US" altLang="ja-JP" sz="1600" u="sng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());    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8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Create DDL file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2" y="1616671"/>
            <a:ext cx="2946400" cy="2768600"/>
          </a:xfrm>
          <a:prstGeom prst="rect">
            <a:avLst/>
          </a:prstGeom>
        </p:spPr>
      </p:pic>
      <p:sp>
        <p:nvSpPr>
          <p:cNvPr id="6" name="左矢印 5"/>
          <p:cNvSpPr/>
          <p:nvPr/>
        </p:nvSpPr>
        <p:spPr>
          <a:xfrm rot="20083844">
            <a:off x="1796309" y="3254829"/>
            <a:ext cx="2186608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3793611" y="1867017"/>
            <a:ext cx="5133937" cy="1177245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CREATE TABLE </a:t>
            </a:r>
            <a:r>
              <a:rPr lang="en-US" altLang="ja-JP" sz="1800" b="1" dirty="0">
                <a:latin typeface="Consolas" charset="0"/>
                <a:ea typeface="Consolas" charset="0"/>
                <a:cs typeface="Consolas" charset="0"/>
              </a:rPr>
              <a:t>city (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 id   </a:t>
            </a:r>
            <a:r>
              <a:rPr lang="en-US" altLang="ja-JP" sz="1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INT PRIMARY KEY AUTO_INCREMENT</a:t>
            </a:r>
            <a:r>
              <a:rPr lang="en-US" altLang="ja-JP" sz="1800" b="1" dirty="0">
                <a:latin typeface="Consolas" charset="0"/>
                <a:ea typeface="Consolas" charset="0"/>
                <a:cs typeface="Consolas" charset="0"/>
              </a:rPr>
              <a:t>,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 name </a:t>
            </a:r>
            <a:r>
              <a:rPr lang="en-US" altLang="ja-JP" sz="1800" b="1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VARCHAR</a:t>
            </a:r>
            <a:r>
              <a:rPr lang="en-US" altLang="ja-JP" sz="1800" b="1" dirty="0">
                <a:latin typeface="Consolas" charset="0"/>
                <a:ea typeface="Consolas" charset="0"/>
                <a:cs typeface="Consolas" charset="0"/>
              </a:rPr>
              <a:t>(255)</a:t>
            </a: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);</a:t>
            </a:r>
            <a:endParaRPr kumimoji="1" lang="ja-JP" altLang="en-US" sz="18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11280" y="1188387"/>
            <a:ext cx="3802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Create 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00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&amp; Access API (03-01)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947612"/>
            <a:ext cx="9144000" cy="4270400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.   ____          _            __ _ _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16:06:29.588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on jpxxmakitm1.corp.emc.com with PID 38357 (/Users/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16:06:29.591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16:06:29.637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org.springframework.boot.context.embedded.AnnotationConfigEmbeddedWebApplicationContext@68ceda24: startup date [Wed Feb 03 16:06:29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16:06:30.158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16:06:30.397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$$1cbd89c5] is not eligible for getting processed by all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16:06:30.760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16:06:30.772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16:06:30.773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16:06:30.849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16:06:30.849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initialization completed in 1215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16:06:31.083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16:06:31.087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16:06:31.088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16:06:31.088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16:06:31.088  INFO 38357 --- [ost-startStop-1]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16:06:31.357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Executing SQL script from URL [file:/Users/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/demo/demo-web/target/classes/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16:06:31.367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Executed SQL script from URL [file:/Users/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/demo/demo-web/target/classes/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 in 10 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ms.</a:t>
            </a:r>
            <a:endParaRPr lang="en-US" altLang="ja-JP" sz="12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16:06:31.564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org.springframework.boot.context.embedded.AnnotationConfigEmbeddedWebApplicationContext@68ceda24: startup date [Wed Feb 03 16:06:29 JST 2016]; root of context hierarchy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16:06:31.617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16:06:31.619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16:06:31.619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16:06:31.621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16:06:31.621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16:06:31.644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16:06:31.644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16:06:31.681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16:06:31.848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16:06:31.911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2016-02-03 16:06:31.915  INFO 38357 --- [           main]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5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500" dirty="0">
                <a:latin typeface="Consolas" charset="0"/>
                <a:ea typeface="Consolas" charset="0"/>
                <a:cs typeface="Consolas" charset="0"/>
              </a:rPr>
              <a:t> in 2.572 seconds (JVM running for 2.871)</a:t>
            </a:r>
          </a:p>
        </p:txBody>
      </p:sp>
    </p:spTree>
    <p:extLst>
      <p:ext uri="{BB962C8B-B14F-4D97-AF65-F5344CB8AC3E}">
        <p14:creationId xmlns:p14="http://schemas.microsoft.com/office/powerpoint/2010/main" val="1777175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&amp; Access API (03-01)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en-US" altLang="ja-JP" sz="18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":null,"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</a:t>
            </a:r>
            <a:r>
              <a:rPr lang="en-US" altLang="ja-JP" sz="18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":null,"</a:t>
            </a:r>
            <a:r>
              <a:rPr lang="en-US" altLang="ja-JP" sz="1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50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3598"/>
            <a:ext cx="4782930" cy="3629902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Use Spring Data JPA</a:t>
            </a:r>
            <a:endParaRPr kumimoji="1" lang="ja-JP" altLang="en-US" dirty="0"/>
          </a:p>
        </p:txBody>
      </p:sp>
      <p:sp>
        <p:nvSpPr>
          <p:cNvPr id="5" name="左矢印 4"/>
          <p:cNvSpPr/>
          <p:nvPr/>
        </p:nvSpPr>
        <p:spPr>
          <a:xfrm rot="20083844">
            <a:off x="3896806" y="2227908"/>
            <a:ext cx="1408096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363015" y="1048086"/>
            <a:ext cx="5943600" cy="93102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spring-boot-starter-data-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jpa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altLang="ja-JP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5143726" y="2121770"/>
            <a:ext cx="4000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Instead of </a:t>
            </a:r>
          </a:p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              </a:t>
            </a:r>
            <a:r>
              <a:rPr kumimoji="1" lang="en-US" altLang="ja-JP" sz="2800" dirty="0" smtClean="0">
                <a:latin typeface="Consolas" charset="0"/>
                <a:ea typeface="Consolas" charset="0"/>
                <a:cs typeface="Consolas" charset="0"/>
              </a:rPr>
              <a:t>starter-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jdbc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3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JPA's Entity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79513" y="919632"/>
            <a:ext cx="9144000" cy="416267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@Entity</a:t>
            </a:r>
            <a:endParaRPr lang="en-US" altLang="ja-JP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@Id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GeneratedValue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(strategy =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GenerationType.IDENTITY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private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name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Integer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(Integer id)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this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.id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id;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String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altLang="ja-JP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void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setName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(String name) {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this.name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 name;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r>
              <a:rPr lang="en-US" altLang="ja-JP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05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Create </a:t>
            </a:r>
            <a:r>
              <a:rPr kumimoji="1" lang="en-US" altLang="ja-JP" dirty="0" smtClean="0"/>
              <a:t>Repository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744580"/>
            <a:ext cx="9144000" cy="2008242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sz="1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org.springframework.data.jpa.repository.JpaRepository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sz="1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interface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JpaRepository</a:t>
            </a:r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&lt;City, Integer&gt; {</a:t>
            </a:r>
          </a:p>
          <a:p>
            <a:endParaRPr lang="en-US" altLang="ja-JP" sz="18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866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CityRepository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888854"/>
            <a:ext cx="9144000" cy="376256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RestController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CityController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Autowired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sz="1600" u="sng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RequestMethod.GET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List&lt;City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getCities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 {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cityRepository.findAll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altLang="ja-JP" sz="1600" dirty="0" smtClean="0">
              <a:solidFill>
                <a:schemeClr val="accent6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altLang="ja-JP" sz="1600" dirty="0" smtClean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RequestMapping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(value = </a:t>
            </a:r>
            <a:r>
              <a:rPr lang="en-US" altLang="ja-JP" sz="1600" dirty="0" smtClean="0">
                <a:solidFill>
                  <a:schemeClr val="accent5"/>
                </a:solidFill>
                <a:latin typeface="Consolas" charset="0"/>
                <a:ea typeface="Consolas" charset="0"/>
                <a:cs typeface="Consolas" charset="0"/>
              </a:rPr>
              <a:t>"/cities"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method =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RequestMethod.POST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City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postCities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RequestBody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City city) 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 </a:t>
            </a:r>
            <a:r>
              <a:rPr lang="en-US" altLang="ja-JP" sz="1600" dirty="0" smtClean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return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u="sng" dirty="0" err="1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cityRepository.save</a:t>
            </a:r>
            <a:r>
              <a:rPr lang="en-US" altLang="ja-JP" sz="1600" u="sng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(city)</a:t>
            </a:r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kumimoji="1" lang="ja-JP" altLang="en-US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7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0" y="1340517"/>
            <a:ext cx="2933700" cy="27940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Remove DDL file</a:t>
            </a:r>
            <a:endParaRPr kumimoji="1" lang="ja-JP" altLang="en-US" dirty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965221" y="2169326"/>
            <a:ext cx="4855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Remove 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endParaRPr kumimoji="1" lang="en-US" altLang="ja-JP" sz="2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JPA generates schema automatically 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628650" y="3776871"/>
            <a:ext cx="1341781" cy="2266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628650" y="3776871"/>
            <a:ext cx="1341781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 flipV="1">
            <a:off x="628650" y="3776871"/>
            <a:ext cx="1341781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左矢印 5"/>
          <p:cNvSpPr/>
          <p:nvPr/>
        </p:nvSpPr>
        <p:spPr>
          <a:xfrm rot="20083844">
            <a:off x="1744216" y="3168173"/>
            <a:ext cx="2186608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002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(03-02)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34710"/>
            <a:ext cx="9144000" cy="370101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16:04:18.599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on jpxxmakitm1.corp.emc.com with PID 38354 (/Users/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16:04:18.602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16:04:18.653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org.springframework.boot.context.embedded.AnnotationConfigEmbeddedWebApplicationContext@543e710e: startup date [Wed Feb 03 16:04:18 JST 2016]; root of context hierarchy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16:04:19.319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16:04:19.678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$$87f3551e] is not eligible for getting processed by all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16:04:20.074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16:04:20.090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16:04:20.091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16:04:20.183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16:04:20.183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initialization completed in 1533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16:04:20.473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16:04:20.477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16:04:20.478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16:04:20.478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16:04:20.478  INFO 38354 ---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16:04:20.860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Building JPA container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16:04:20.869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o.hibernate.jpa.internal.util.LogHelper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HHH000204: Processing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PersistenceUnitInfo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[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name: default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...]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16:04:20.929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org.hibernate.Version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        : HHH000412: Hibernate Core {4.3.11.Final}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16:04:20.931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HHH000206: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hibernate.properties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not found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16:04:20.933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HHH000021: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Bytecode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provider name 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javassist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16:04:21.094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o.hibernate.annotations.common.Version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: HCANN000001: Hibernate Commons Annotations {4.0.5.Final}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16:04:21.156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org.hibernate.dialect.Dialect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HHH000400: Using dialect: org.hibernate.dialect.H2Dialect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16:04:21.304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o.h.h.i.ast.ASTQueryTranslatorFactory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: HHH000397: Using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ASTQueryTranslatorFactory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16:04:21.472  INFO 38354 --- [           main] org.hibernate.tool.hbm2ddl.SchemaExport  : 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HHH000227: Running hbm2ddl schema export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16:04:21.478  INFO 38354 --- [           main] org.hibernate.tool.hbm2ddl.SchemaExport  : 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HHH000230: Schema export complete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16:04:21.809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org.springframework.boot.context.embedded.AnnotationConfigEmbeddedWebApplicationContext@543e710e: startup date [Wed Feb 03 16:04:18 JST 2016]; root of context hierarchy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16:04:21.864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16:04:21.865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16:04:21.866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16:04:21.869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16:04:21.869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16:04:21.895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16:04:21.895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16:04:21.927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16:04:22.099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16:04:22.164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16:04:22.168  INFO 38354 ---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in 3.807 seconds (JVM running for 4.127)</a:t>
            </a:r>
            <a:endParaRPr lang="en-US" altLang="ja-JP" sz="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0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hlinkClick r:id="rId2"/>
              </a:rPr>
              <a:t>https://</a:t>
            </a:r>
            <a:r>
              <a:rPr kumimoji="1" lang="en-US" altLang="ja-JP" dirty="0" err="1" smtClean="0">
                <a:hlinkClick r:id="rId2"/>
              </a:rPr>
              <a:t>start.spring.io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6888" y="854180"/>
            <a:ext cx="6090224" cy="4128579"/>
          </a:xfrm>
          <a:prstGeom prst="rect">
            <a:avLst/>
          </a:prstGeom>
        </p:spPr>
      </p:pic>
      <p:sp>
        <p:nvSpPr>
          <p:cNvPr id="5" name="左矢印 4"/>
          <p:cNvSpPr/>
          <p:nvPr/>
        </p:nvSpPr>
        <p:spPr>
          <a:xfrm>
            <a:off x="5286375" y="3036094"/>
            <a:ext cx="2386012" cy="88582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Click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3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08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 </a:t>
            </a:r>
            <a:r>
              <a:rPr kumimoji="1" lang="en-US" altLang="ja-JP" smtClean="0"/>
              <a:t>with PostgreSQL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1059023"/>
            <a:ext cx="9144000" cy="173124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clean package 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push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my-second-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 --no-start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create-service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elephantsql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turtle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demo-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pg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bind-service my-second-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demo-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pg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set-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my-second-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spring.jpa.hibernate.ddl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-auto update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start my-second-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endParaRPr lang="en-US" altLang="ja-JP" sz="18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08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 </a:t>
            </a:r>
            <a:r>
              <a:rPr kumimoji="1" lang="en-US" altLang="ja-JP" smtClean="0"/>
              <a:t>with PostgreSQL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911539"/>
            <a:ext cx="9144000" cy="4193456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Starting app my-second-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in org </a:t>
            </a:r>
            <a:r>
              <a:rPr lang="en-US" altLang="ja-JP" sz="1000" dirty="0" err="1" smtClean="0">
                <a:latin typeface="Consolas" charset="0"/>
                <a:ea typeface="Consolas" charset="0"/>
                <a:cs typeface="Consolas" charset="0"/>
              </a:rPr>
              <a:t>maki</a:t>
            </a:r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-org 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 space </a:t>
            </a:r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development 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as </a:t>
            </a:r>
            <a:endParaRPr lang="en-US" altLang="ja-JP" sz="10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...</a:t>
            </a:r>
            <a:endParaRPr lang="en-US" altLang="ja-JP" sz="10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000" dirty="0" smtClean="0">
                <a:latin typeface="Consolas" charset="0"/>
                <a:ea typeface="Consolas" charset="0"/>
                <a:cs typeface="Consolas" charset="0"/>
              </a:rPr>
              <a:t>Creating 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container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Successfully created container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Downloading app package...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Downloaded app package (23.3M)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Staging...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Java 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Version: v3.5.1 | http://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github.com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/pivotal-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/pcf-java-buildpack.git#d6c19f8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Downloading Open 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JRE 1.8.0_71 from https://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openjdk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/trusty/x86_64/openjdk-1.8.0_71.tar.gz (1.0s)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      Expanding Open 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Jdk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JRE to .java-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buildpack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open_jdk_jre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(1.0s)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Downloading Open JDK Like Memory Calculator 2.0.1_RELEASE from https://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/memory-calculator/trusty/x86_64/memory-calculator-2.0.1_RELEASE.tar.gz (0.0s)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       Memory Settings: -Xss1M -Xmx768M 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XX:MaxMetaspaceSize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=104857K -Xms768M -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XX:MetaspaceSize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=104857K</a:t>
            </a:r>
          </a:p>
          <a:p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-----&gt; Downloading </a:t>
            </a:r>
            <a:r>
              <a:rPr lang="en-US" altLang="ja-JP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Postgresql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JDBC 9.4.1207 from https://</a:t>
            </a:r>
            <a:r>
              <a:rPr lang="en-US" altLang="ja-JP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ja-JP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postgresql-jdbc</a:t>
            </a:r>
            <a:r>
              <a:rPr lang="en-US" altLang="ja-JP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/postgresql-jdbc-9.4.1207.jar (0.0s)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-----&gt; Downloading Spring Auto Reconfiguration 1.10.0_RELEASE from https://</a:t>
            </a:r>
            <a:r>
              <a:rPr lang="en-US" altLang="ja-JP" sz="1000" dirty="0" err="1">
                <a:latin typeface="Consolas" charset="0"/>
                <a:ea typeface="Consolas" charset="0"/>
                <a:cs typeface="Consolas" charset="0"/>
              </a:rPr>
              <a:t>download.run.pivotal.io</a:t>
            </a:r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/auto-reconfiguration/auto-reconfiguration-1.10.0_RELEASE.jar (0.0s)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Exit status 0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Staging complete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droplet, build artifacts cache...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droplet...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build artifacts cache...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Uploaded build artifacts cache (45.3M)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Uploaded droplet (68.8M)</a:t>
            </a:r>
          </a:p>
          <a:p>
            <a:r>
              <a:rPr lang="en-US" altLang="ja-JP" sz="1000" dirty="0">
                <a:latin typeface="Consolas" charset="0"/>
                <a:ea typeface="Consolas" charset="0"/>
                <a:cs typeface="Consolas" charset="0"/>
              </a:rPr>
              <a:t>Uploading complete</a:t>
            </a:r>
            <a:endParaRPr lang="en-US" altLang="ja-JP" sz="10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33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Foundry with PostgreSQL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826934"/>
            <a:ext cx="9144000" cy="422423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logs my-second-</a:t>
            </a:r>
            <a:r>
              <a:rPr lang="en-US" altLang="ja-JP" sz="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8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800" dirty="0" smtClean="0">
                <a:latin typeface="Consolas" charset="0"/>
                <a:ea typeface="Consolas" charset="0"/>
                <a:cs typeface="Consolas" charset="0"/>
              </a:rPr>
              <a:t>--recent</a:t>
            </a:r>
            <a:endParaRPr lang="en-US" altLang="ja-JP" sz="8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 .   ____          _            __ _ _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/\\ / ___'_ __ _ _(_)_ __  __ _ \ \ \ \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( ( )\___ | '_ | '_| | '_ \/ _` | \ \ \ \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\\/  ___)| |_)| | | | | || (_| |  ) ) ) 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 '  |____| .__|_| |_|_| |_\__, | / / / /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=========|_|==============|___/=/_/_/_/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2016-02-03T17:34:59.78+0900 [APP/0]      OUT  :: Spring Boot ::        (v1.3.2.RELEASE)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2016-02-03T17:34:59.97+0900 [APP/0]      OUT 2016-02-03 08:34:59.969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pertySourceApplicationContextInitializer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Adding 'cloud'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PropertySource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ApplicationContext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2016-02-03T17:35:00.04+0900 [APP/0]      OUT 2016-02-03 08:35:00.048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nfigurationApplicationContextInitializer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Adding cloud service auto-reconfiguration 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ApplicationContext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2016-02-03T17:35:00.06+0900 [APP/0]      OUT 2016-02-03 08:35:00.062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on bqhqjki4du4 with PID 17 (/home/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vcap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/app started by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vcap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in /home/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vcap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/app)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2016-02-03T17:35:00.06+0900 [APP/0]      OUT 2016-02-03 08:35:00.063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: The following profiles are active: cloud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2016-02-03T17:35:00.13+0900 [APP/0]      OUT 2016-02-03 08:35:00.132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org.springframework.boot.context.embedded.AnnotationConfigEmbeddedWebApplicationContext@5aff0582: startup date [Wed Feb 03 08:35:00 UTC 2016]; root of context hierarchy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2016-02-03T17:35:01.45+0900 [APP/0]      OUT 2016-02-03 08:35:01.458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2016-02-03T17:35:01.95+0900 [APP/0]      OUT 2016-02-03 08:35:01.954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urceCloudServiceBeanFactoryPostProcessor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Auto-reconfiguring beans of type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javax.sql.DataSource</a:t>
            </a:r>
            <a:endParaRPr lang="en-US" altLang="ja-JP" sz="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2016-02-03T17:35:01.97+0900 [APP/0]      OUT 2016-02-03 08:35:01.977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o.c.r.o.s.c.s.r.PooledDataSourceCreator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Found Tomcat high-performance connection pool on the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classpath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. Using it for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connection pooling.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08:35:02.017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urceCloudServiceBeanFactoryPostProcessor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Reconfigured bean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into singleton service connector org.apache.tomcat.jdbc.pool.DataSource@5837583a{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ConnectionPool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defaultAutoCommit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defaultReadOnly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defaultTransactionIsolation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=-1;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defaultCatalog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driverClassName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org.postgresql.Driver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maxActive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=4;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maxIdle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=100;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minIdle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initialSize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maxWait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=30000;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testOnBorrow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testOnReturn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timeBetweenEvictionRunsMillis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=5000;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numTestsPerEvictionRun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minEvictableIdleTimeMillis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=60000;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testWhileIdle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testOnConnect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password=********;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url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jdbc:postgresql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://pellefant-01.db.elephantsql.com:5432/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qttknhee?user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qttknhee&amp;password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=3TPD1LUSPJF9PhxtRowA1kkn3gr0-dE3; username=null;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validationQuery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=SELECT 1;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validationQueryTimeout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=-1;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validatorClassName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validationInterval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=30000;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accessToUnderlyingConnectionAllowed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removeAbandoned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removeAbandonedTimeout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=60;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logAbandoned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connectionProperties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initSQL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jdbcInterceptors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jmxEnabled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fairQueue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useEquals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abandonWhenPercentageFull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maxAge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useLock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dataSourceJNDI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suspectTimeout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alternateUsernameAllowed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commitOnReturn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rollbackOnReturn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useDisposableConnectionFacade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=true;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logValidationErrors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propagateInterruptState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ignoreExceptionOnPreLoad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=false; }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08:35:02.020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nateCloudServiceBeanFactoryPostProcessor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Auto-reconfiguring beans of type org.springframework.orm.hibernate3.AbstractSessionFactoryBean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08:35:02.022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nateCloudServiceBeanFactoryPostProcessor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Auto-reconfiguring beans of type org.springframework.orm.hibernate4.LocalSessionFactoryBean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2016-02-03T17:35:02.02+0900 [APP/0]      OUT 2016-02-03 08:35:02.023  INFO 17 --- [           main] .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JpaCloudServiceBeanFactoryPostProcessor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Auto-reconfiguring beans of type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org.springframework.orm.jpa.AbstractEntityManagerFactoryBean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2016-02-03T17:35:02.20+0900 [APP/0]      OUT 2016-02-03 08:35:02.204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$$15ea5add] is not eligible for getting processed by all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2016-02-03T17:35:02.94+0900 [APP/0]      OUT 2016-02-03 08:35:02.944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2016-02-03T17:35:02.96+0900 [APP/0]      OUT 2016-02-03 08:35:02.963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2016-02-03T17:35:02.96+0900 [APP/0]      OUT 2016-02-03 08:35:02.965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2016-02-03T17:35:03.12+0900 [APP/0]      OUT 2016-02-03 08:35:03.127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2016-02-03T17:35:03.12+0900 [APP/0]      OUT 2016-02-03 08:35:03.128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: initialization completed in 3000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08:35:03.820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08:35:03.827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2016-02-03T17:35:03.82+0900 [APP/0]      OUT 2016-02-03 08:35:03.828  INFO 17 --- [ost-startStop-1]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2016-02-03T17:35:03.96+0900 [APP/0]      OUT 2016-02-03 08:35:03.964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Building JPA container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2016-02-03T17:35:03.98+0900 [APP/0]      OUT 2016-02-03 08:35:03.978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o.hibernate.jpa.internal.util.LogHelper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HHH000204: Processing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PersistenceUnitInfo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[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2016-02-03T17:35:03.98+0900 [APP/0]      OUT 	name: default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2016-02-03T17:35:03.98+0900 [APP/0]      OUT 	...]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2016-02-03T17:35:04.15+0900 [APP/0]      OUT 2016-02-03 08:35:04.154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org.hibernate.Version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    : HHH000412: Hibernate Core {4.3.11.Final}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2016-02-03T17:35:04.15+0900 [APP/0]      OUT 2016-02-03 08:35:04.157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HHH000206: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hibernate.properties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not found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2016-02-03T17:35:04.16+0900 [APP/0]      OUT 2016-02-03 08:35:04.159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HHH000021: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Bytecode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provider name 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javassist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2016-02-03T17:35:04.51+0900 [APP/0]      OUT 2016-02-03 08:35:04.510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o.hibernate.annotations.common.Version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HCANN000001: Hibernate Commons Annotations {4.0.5.Final}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2016-02-03T17:35:05.48+0900 [APP/0]      OUT 2016-02-03 08:35:05.485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org.hibernate.dialect.Dialect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HHH000400: Using dialect: </a:t>
            </a:r>
            <a:r>
              <a:rPr lang="en-US" altLang="ja-JP" sz="8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org.hibernate.dialect.PostgreSQLDialect</a:t>
            </a:r>
            <a:endParaRPr lang="en-US" altLang="ja-JP" sz="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2016-02-03T17:35:05.50+0900 [APP/0]      OUT 2016-02-03 08:35:05.508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o.h.e.jdbc.internal.LobCreatorBuilder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: HHH000424: Disabling contextual LOB creation as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createClob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() method threw error :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java.lang.reflect.InvocationTargetException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2016-02-03T17:35:05.66+0900 [APP/0]      OUT 2016-02-03 08:35:05.662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o.h.h.i.ast.ASTQueryTranslatorFactory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: HHH000397: Using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ASTQueryTranslatorFactory</a:t>
            </a:r>
            <a:endParaRPr lang="en-US" altLang="ja-JP" sz="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2016-02-03T17:35:05.99+0900 [APP/0]      OUT 2016-02-03 08:35:05.990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HHH000228: Running hbm2ddl schema update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2016-02-03T17:35:05.99+0900 [APP/0]      OUT 2016-02-03 08:35:05.990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HHH000102: Fetching database metadata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2016-02-03T17:35:05.99+0900 [APP/0]      OUT 2016-02-03 08:35:05.996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HHH000396: Updating schema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2016-02-03T17:35:06.00+0900 [APP/0]      OUT 2016-02-03 08:35:06.007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java.sql.DatabaseMetaData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HHH000262: Table not found: city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2016-02-03T17:35:06.01+0900 [APP/0]      OUT 2016-02-03 08:35:06.010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java.sql.DatabaseMetaData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HHH000262: Table not found: city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2016-02-03T17:35:06.01+0900 [APP/0]      OUT 2016-02-03 08:35:06.012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java.sql.DatabaseMetaData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   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HHH000262: Table not found: city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2016-02-03T17:35:06.08+0900 [APP/0]      OUT 2016-02-03 08:35:06.081  INFO 17 --- [           main] org.hibernate.tool.hbm2ddl.SchemaUpdate  : </a:t>
            </a:r>
            <a:r>
              <a:rPr lang="en-US" altLang="ja-JP" sz="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HHH000232: Schema update complete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2016-02-03T17:35:06.72+0900 [APP/0]      OUT 2016-02-03 08:35:06.725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org.springframework.boot.context.embedded.AnnotationConfigEmbeddedWebApplicationContext@5aff0582: startup date [Wed Feb 03 08:35:00 UTC 2016]; root of context hierarchy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08:35:06.833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08:35:06.835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08:35:06.836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2016-02-03T17:35:06.83+0900 [APP/0]      OUT 2016-02-03 08:35:06.839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2016-02-03T17:35:06.93+0900 [APP/0]      OUT 2016-02-03 08:35:06.937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2016-02-03T17:35:06.93+0900 [APP/0]      OUT 2016-02-03 08:35:06.937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2016-02-03T17:35:07.01+0900 [APP/0]      OUT 2016-02-03 08:35:07.010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2016-02-03T17:35:07.42+0900 [APP/0]      OUT 2016-02-03 08:35:07.420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2016-02-03T17:35:07.50+0900 [CELL/0]     OUT Container became healthy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2016-02-03T17:35:07.52+0900 [APP/0]      OUT 2016-02-03 08:35:07.521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2016-02-03T17:35:07.55+0900 [APP/0]      OUT 2016-02-03 08:35:07.551  INFO 17 ---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in 8.646 seconds (JVM running for 9.327)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02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91618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://my-second-</a:t>
            </a:r>
            <a:r>
              <a:rPr lang="en-US" altLang="ja-JP" sz="1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://my-second-</a:t>
            </a:r>
            <a:r>
              <a:rPr lang="en-US" altLang="ja-JP" sz="18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http://my-second-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http://my-second-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cf.cfapps.io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0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Want to use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kumimoji="1" lang="en-US" altLang="ja-JP" dirty="0" smtClean="0"/>
              <a:t>?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0" y="1340517"/>
            <a:ext cx="2933700" cy="2794000"/>
          </a:xfrm>
          <a:prstGeom prst="rect">
            <a:avLst/>
          </a:prstGeom>
        </p:spPr>
      </p:pic>
      <p:sp>
        <p:nvSpPr>
          <p:cNvPr id="5" name="上矢印 4"/>
          <p:cNvSpPr/>
          <p:nvPr/>
        </p:nvSpPr>
        <p:spPr>
          <a:xfrm rot="17388672">
            <a:off x="1175109" y="3885428"/>
            <a:ext cx="449294" cy="64318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968632" y="4207018"/>
            <a:ext cx="48556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Use own </a:t>
            </a:r>
            <a:r>
              <a:rPr kumimoji="1" lang="en-US" altLang="ja-JP" sz="2800" dirty="0" err="1" smtClean="0">
                <a:latin typeface="Consolas" charset="0"/>
                <a:ea typeface="Consolas" charset="0"/>
                <a:cs typeface="Consolas" charset="0"/>
              </a:rPr>
              <a:t>schema.sql</a:t>
            </a:r>
            <a:endParaRPr kumimoji="1" lang="ja-JP" altLang="en-US" sz="28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左矢印 6"/>
          <p:cNvSpPr/>
          <p:nvPr/>
        </p:nvSpPr>
        <p:spPr>
          <a:xfrm rot="19386012">
            <a:off x="2329669" y="2902269"/>
            <a:ext cx="2010971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2742620" y="1893823"/>
            <a:ext cx="6184404" cy="807913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ja-JP" sz="2400" dirty="0" err="1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spring.jpa.hibernate.ddl</a:t>
            </a:r>
            <a:r>
              <a:rPr kumimoji="1" lang="en-US" altLang="ja-JP" sz="24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-auto</a:t>
            </a:r>
            <a:r>
              <a:rPr kumimoji="1" lang="en-US" altLang="ja-JP" sz="2400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=none</a:t>
            </a:r>
          </a:p>
          <a:p>
            <a:r>
              <a:rPr kumimoji="1" lang="en-US" altLang="ja-JP" sz="2400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# or validate</a:t>
            </a:r>
            <a:endParaRPr kumimoji="1" lang="ja-JP" altLang="en-US" sz="2400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42619" y="1268016"/>
            <a:ext cx="6085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dirty="0" smtClean="0">
                <a:latin typeface="Osaka" charset="-128"/>
                <a:ea typeface="Osaka" charset="-128"/>
                <a:cs typeface="Osaka" charset="-128"/>
              </a:rPr>
              <a:t>Disable JPA to </a:t>
            </a:r>
            <a:r>
              <a:rPr kumimoji="1" lang="en-US" altLang="ja-JP" sz="2800" smtClean="0">
                <a:latin typeface="Osaka" charset="-128"/>
                <a:ea typeface="Osaka" charset="-128"/>
                <a:cs typeface="Osaka" charset="-128"/>
              </a:rPr>
              <a:t>generate schema</a:t>
            </a:r>
            <a:endParaRPr kumimoji="1" lang="ja-JP" altLang="en-US" sz="28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88263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(03-03)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134710"/>
            <a:ext cx="9144000" cy="4008790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.   ____          _            __ _ _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15:58:29.349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Starting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on jpxxmakitm1.corp.emc.com with PID 38161 (/Users/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/demo/demo-web/target/classes started by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15:58:29.352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No active profile set, falling back to default profiles: default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15:58:29.396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Refreshing org.springframework.boot.context.embedded.AnnotationConfigEmbeddedWebApplicationContext@543e710e: startup date [Wed Feb 03 15:58:29 JST 2016]; root of context hierarchy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15:58:29.974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Overriding bean definition for bean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with a different definition: replacing [Root bean: class [null]; scope=; abstract=false;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with [Root bean: class [null]; scope=; abstract=false;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=true; primary=false;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=null;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=(inferred); defined in class path resource [org/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15:58:30.448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Bean 'org.springframework.transaction.annotation.ProxyTransactionManagementConfiguration' of type [class org.springframework.transaction.annotation.ProxyTransactionManagementConfiguration$$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$$a5b3d315] is not eligible for getting processed by all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(for example: not eligible for auto-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15:58:30.873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15:58:30.885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15:58:30.886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15:58:30.979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15:58:30.979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initialization completed in 1585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15:58:31.254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15:58:31.257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15:58:31.258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15:58:31.258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15:58:31.258  INFO 38161 --- [ost-startStop-1]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15:58:31.565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Executing SQL script from URL [file:/Users/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/demo/demo-web/target/classes/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15:58:31.576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o.s.jdbc.datasource.init.ScriptUtils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Executed SQL script from URL [file:/Users/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/demo/demo-web/target/classes/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schema.sql</a:t>
            </a:r>
            <a:r>
              <a:rPr lang="en-US" altLang="ja-JP" sz="12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 in 11 </a:t>
            </a:r>
            <a:r>
              <a:rPr lang="en-US" altLang="ja-JP" sz="12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ms.</a:t>
            </a:r>
            <a:endParaRPr lang="en-US" altLang="ja-JP" sz="12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15:58:31.623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Building JPA container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15:58:31.634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o.hibernate.jpa.internal.util.LogHelper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HHH000204: Processing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PersistenceUnitInfo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[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name: default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	...]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15:58:31.697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org.hibernate.Version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        : HHH000412: Hibernate Core {4.3.11.Final}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15:58:31.699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HHH000206: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hibernate.properties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not found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15:58:31.701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HHH000021: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Bytecode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provider name :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javassist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15:58:31.883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o.hibernate.annotations.common.Version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: HCANN000001: Hibernate Commons Annotations {4.0.5.Final}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15:58:31.955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org.hibernate.dialect.Dialect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 : HHH000400: Using dialect: org.hibernate.dialect.H2Dialect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15:58:32.117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o.h.h.i.ast.ASTQueryTranslatorFactory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: HHH000397: Using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ASTQueryTranslatorFactory</a:t>
            </a:r>
            <a:endParaRPr lang="en-US" altLang="ja-JP" sz="4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15:58:32.606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org.springframework.boot.context.embedded.AnnotationConfigEmbeddedWebApplicationContext@543e710e: startup date [Wed Feb 03 15:58:29 JST 2016]; root of context hierarchy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15:58:32.662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15:58:32.663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"{[/cities],methods=[GET]}"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java.util.List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com.example.CityController.getCities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15:58:32.663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"{[/cities],methods=[POST]}" onto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com.example.CityController.postCities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com.example.City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15:58:32.665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15:58:32.665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15:58:32.687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15:58:32.687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15:58:32.715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15:58:32.885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15:58:32.947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2016-02-03 15:58:32.951  INFO 38161 ---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in 4.188 seconds (JVM running for 4.507)</a:t>
            </a:r>
            <a:endParaRPr lang="en-US" altLang="ja-JP" sz="4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1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 API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268016"/>
            <a:ext cx="9144000" cy="283923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GET http://localhost:8080/cities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[]</a:t>
            </a:r>
            <a:endParaRPr lang="en-US" altLang="ja-JP" sz="1800" dirty="0" smtClean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curl 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"{\"name\":\"Tokyo\"}"</a:t>
            </a: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</a:t>
            </a: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POST http://localhost:8080/cities -H "Content-Type: application/</a:t>
            </a:r>
            <a:r>
              <a:rPr lang="en-US" altLang="ja-JP" sz="18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" -d "{\"name</a:t>
            </a:r>
            <a:r>
              <a:rPr lang="en-US" altLang="ja-JP" sz="18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\":\"Osaka\"}"</a:t>
            </a:r>
            <a:endParaRPr lang="en-US" altLang="ja-JP" sz="1800" dirty="0">
              <a:solidFill>
                <a:schemeClr val="tx2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,"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":"Osaka"}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8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$ curl -X GET http://localhost:8080/cities</a:t>
            </a:r>
          </a:p>
          <a:p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{"id":1,"name":"Tokyo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"},{"</a:t>
            </a:r>
            <a:r>
              <a:rPr lang="en-US" altLang="ja-JP" sz="18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id":2,"name":"Osaka</a:t>
            </a:r>
            <a:r>
              <a:rPr lang="en-US" altLang="ja-JP" sz="18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"}]</a:t>
            </a:r>
            <a:endParaRPr lang="en-US" altLang="ja-JP" sz="18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4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Spring Data REST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54559" y="2195779"/>
            <a:ext cx="5943600" cy="93102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spring-boot-starter-data-rest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altLang="ja-JP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28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Delete </a:t>
            </a:r>
            <a:r>
              <a:rPr kumimoji="1" lang="en-US" altLang="ja-JP" dirty="0" err="1" smtClean="0">
                <a:latin typeface="Consolas" charset="0"/>
                <a:ea typeface="Consolas" charset="0"/>
                <a:cs typeface="Consolas" charset="0"/>
              </a:rPr>
              <a:t>CityController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28" y="1369219"/>
            <a:ext cx="2984500" cy="25527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592211" y="2233206"/>
            <a:ext cx="1563944" cy="22666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/>
          <p:cNvCxnSpPr/>
          <p:nvPr/>
        </p:nvCxnSpPr>
        <p:spPr>
          <a:xfrm flipV="1">
            <a:off x="1592211" y="2233206"/>
            <a:ext cx="1563944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左矢印 6"/>
          <p:cNvSpPr/>
          <p:nvPr/>
        </p:nvSpPr>
        <p:spPr>
          <a:xfrm rot="20083844">
            <a:off x="3279426" y="1896874"/>
            <a:ext cx="1130251" cy="3379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1592211" y="2233206"/>
            <a:ext cx="1563944" cy="226668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/>
          <p:cNvSpPr txBox="1"/>
          <p:nvPr/>
        </p:nvSpPr>
        <p:spPr>
          <a:xfrm>
            <a:off x="4427729" y="1359594"/>
            <a:ext cx="40876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smtClean="0">
                <a:latin typeface="Osaka" charset="-128"/>
                <a:ea typeface="Osaka" charset="-128"/>
                <a:cs typeface="Osaka" charset="-128"/>
              </a:rPr>
              <a:t>No longer needed</a:t>
            </a:r>
            <a:endParaRPr kumimoji="1" lang="ja-JP" altLang="en-US" sz="2800" dirty="0">
              <a:latin typeface="Osaka" charset="-128"/>
              <a:ea typeface="Osaka" charset="-128"/>
              <a:cs typeface="Osak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3284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304800"/>
            <a:ext cx="4699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284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</a:t>
            </a:r>
            <a:r>
              <a:rPr lang="en-US" altLang="ja-JP" dirty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dirty="0" err="1">
                <a:latin typeface="Consolas" charset="0"/>
                <a:ea typeface="Consolas" charset="0"/>
                <a:cs typeface="Consolas" charset="0"/>
              </a:rPr>
              <a:t>RepositoryRestResource</a:t>
            </a:r>
            <a:endParaRPr kumimoji="1" lang="ja-JP" alt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0" y="1744580"/>
            <a:ext cx="9144000" cy="2285241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package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com.example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org.springframework.data.jpa.repository.JpaRepository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import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org.springframework.data.rest.core.annotation.RepositoryRestResource;</a:t>
            </a:r>
          </a:p>
          <a:p>
            <a:endParaRPr lang="en-US" altLang="ja-JP" sz="1600" dirty="0" smtClean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en-US" altLang="ja-JP" sz="1600" dirty="0" err="1">
                <a:solidFill>
                  <a:schemeClr val="accent4"/>
                </a:solidFill>
                <a:latin typeface="Consolas" charset="0"/>
                <a:ea typeface="Consolas" charset="0"/>
                <a:cs typeface="Consolas" charset="0"/>
              </a:rPr>
              <a:t>RepositoryRestResource</a:t>
            </a:r>
            <a:endParaRPr lang="en-US" altLang="ja-JP" sz="1600" dirty="0">
              <a:solidFill>
                <a:schemeClr val="accent4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public interface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CityRepository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>
                <a:solidFill>
                  <a:schemeClr val="accent6"/>
                </a:solidFill>
                <a:latin typeface="Consolas" charset="0"/>
                <a:ea typeface="Consolas" charset="0"/>
                <a:cs typeface="Consolas" charset="0"/>
              </a:rPr>
              <a:t>extends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600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JpaRepository</a:t>
            </a:r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&lt;City, Integer&gt; {</a:t>
            </a:r>
          </a:p>
          <a:p>
            <a:endParaRPr lang="en-US" altLang="ja-JP" sz="1600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8667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957729"/>
            <a:ext cx="9144000" cy="399340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ja-JP" altLang="en-US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.   ____          _            __ _ _</a:t>
            </a:r>
          </a:p>
          <a:p>
            <a:r>
              <a:rPr lang="fr-FR" altLang="ja-JP" sz="200" dirty="0" smtClean="0">
                <a:latin typeface="Consolas" charset="0"/>
                <a:ea typeface="Consolas" charset="0"/>
                <a:cs typeface="Consolas" charset="0"/>
              </a:rPr>
              <a:t> /\\ / ___'_ __ _ _(_)_ __  __ _ \ \ \ \</a:t>
            </a:r>
          </a:p>
          <a:p>
            <a:r>
              <a:rPr lang="fr-FR" altLang="ja-JP" sz="200" dirty="0" smtClean="0">
                <a:latin typeface="Consolas" charset="0"/>
                <a:ea typeface="Consolas" charset="0"/>
                <a:cs typeface="Consolas" charset="0"/>
              </a:rPr>
              <a:t>( ( )\___ | '_ | '_| | '_ \/ _` | \ \ \ \</a:t>
            </a:r>
          </a:p>
          <a:p>
            <a:r>
              <a:rPr lang="fr-FR" altLang="ja-JP" sz="200" dirty="0" smtClean="0">
                <a:latin typeface="Consolas" charset="0"/>
                <a:ea typeface="Consolas" charset="0"/>
                <a:cs typeface="Consolas" charset="0"/>
              </a:rPr>
              <a:t> \\/  ___)| |_)| | | | | || (_| |  ) ) ) )</a:t>
            </a:r>
          </a:p>
          <a:p>
            <a:r>
              <a:rPr lang="fr-FR" altLang="ja-JP" sz="200" dirty="0" smtClean="0">
                <a:latin typeface="Consolas" charset="0"/>
                <a:ea typeface="Consolas" charset="0"/>
                <a:cs typeface="Consolas" charset="0"/>
              </a:rPr>
              <a:t>  '  |____| .__|_| |_|_| |_\__, | / / / /</a:t>
            </a:r>
          </a:p>
          <a:p>
            <a:r>
              <a:rPr lang="fr-FR" altLang="ja-JP" sz="200" dirty="0" smtClean="0">
                <a:latin typeface="Consolas" charset="0"/>
                <a:ea typeface="Consolas" charset="0"/>
                <a:cs typeface="Consolas" charset="0"/>
              </a:rPr>
              <a:t> =========|_|==============|___/=/_/_/_/</a:t>
            </a: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:: Spring Boot ::        (v1.3.2.RELEASE)</a:t>
            </a:r>
          </a:p>
          <a:p>
            <a:endParaRPr lang="nl-NL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15:06:43.843  INFO 52949 --- [          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          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Starting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on jpxxmakitm1.corp.emc.com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PID 52949 (/Users/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/demo/demo-web/target/classes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started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in /Users/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makit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/demo/demo-web)</a:t>
            </a: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15:06:43.846  INFO 52949 --- [          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          : No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active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profile set,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falling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back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to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default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profiles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: default</a:t>
            </a: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15:06:43.901  INFO 52949 --- [          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ationConfigEmbeddedWebApplicationContext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Refreshing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org.springframework.boot.context.embedded.AnnotationConfigEmbeddedWebApplicationContext@2473b9ce: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startup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date [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Thu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Feb 04 15:06:43 JST 2016]; root of context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hierarchy</a:t>
            </a:r>
            <a:endParaRPr lang="nl-NL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15:06:44.646  INFO 52949 --- [          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o.s.b.f.s.DefaultListableBeanFactory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Overriding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definition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'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'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a different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definition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replacing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[Root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: class [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]; scope=; abstract=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primary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=org.springframework.boot.autoconfigure.web.ErrorMvcAutoConfiguration$WhitelabelErrorViewConfiguration;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=(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inferred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defined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in class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resource [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org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/web/ErrorMvcAutoConfiguration$WhitelabelErrorViewConfiguration.class]]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with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[Root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: class [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]; scope=; abstract=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lazyInit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autowireMode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=3;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dependencyCheck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=0;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autowireCandidate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true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primary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false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factoryBeanName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=org.springframework.boot.autoconfigure.web.WebMvcAutoConfiguration$WebMvcAutoConfigurationAdapter;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factoryMethodName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beanNameViewResolver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initMethodName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null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destroyMethodName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=(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inferred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);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defined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in class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path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resource [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org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springframework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/boot/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autoconfigure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/web/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WebMvcAutoConfiguration$WebMvcAutoConfigurationAdapter.class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]]</a:t>
            </a:r>
          </a:p>
          <a:p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15:06:45.226  INFO 52949 --- [          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main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]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trationDelegate$BeanPostProcessorChecker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'org.springframework.transaction.annotation.ProxyTransactionManagementConfiguration' of type [class org.springframework.transaction.annotation.ProxyTransactionManagementConfiguration$$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EnhancerBySpringCGLIB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$$9e6ad1ec] is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not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eligible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getting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processed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by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all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BeanPostProcessors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example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not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eligible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for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 auto-</a:t>
            </a:r>
            <a:r>
              <a:rPr lang="nl-NL" altLang="ja-JP" sz="200" dirty="0" err="1" smtClean="0">
                <a:latin typeface="Consolas" charset="0"/>
                <a:ea typeface="Consolas" charset="0"/>
                <a:cs typeface="Consolas" charset="0"/>
              </a:rPr>
              <a:t>proxying</a:t>
            </a:r>
            <a:r>
              <a:rPr lang="nl-NL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15:06:45.689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Tomcat initialized with port(s): 8080 (http)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15:06:45.708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o.apache.catalina.core.StandardService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Starting service Tomcat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15:06:45.709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org.apache.catalina.core.StandardEngine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Starting Servlet Engine: Apache Tomcat/8.0.30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15:06:45.875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o.a.c.c.C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.[Tomcat].[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localhost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].[/]       : Initializing Spring embedded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WebApplicationContext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15:06:45.876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o.s.web.context.ContextLoader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 : Root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WebApplicationContext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: initialization completed in 1976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ms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15:06:46.676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j.LocalContainerEntityManagerFactoryBean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Building JPA container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EntityManagerFactory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for persistence unit 'default'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15:06:46.689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o.hibernate.jpa.internal.util.LogHelper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HHH000204: Processing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PersistenceUnitInfo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[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	name: default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	...]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15:06:46.783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org.hibernate.Version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         : HHH000412: Hibernate Core {4.3.11.Final}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15:06:46.785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 : HHH000206: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hibernate.properties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not found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15:06:46.788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org.hibernate.cfg.Environment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 : HHH000021: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Bytecode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provider name :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javassist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15:06:47.006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o.hibernate.annotations.common.Version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HCANN000001: Hibernate Commons Annotations {4.0.5.Final}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15:06:47.092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org.hibernate.dialect.Dialect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 : HHH000400: Using dialect: org.hibernate.dialect.H2Dialect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15:06:47.277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o.h.h.i.ast.ASTQueryTranslatorFactory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HHH000397: Using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ASTQueryTranslatorFactory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15:06:47.513  INFO 52949 --- [ost-startStop-1] org.hibernate.tool.hbm2ddl.SchemaExport  : HHH000227: Running hbm2ddl schema export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15:06:47.521  INFO 52949 --- [ost-startStop-1] org.hibernate.tool.hbm2ddl.SchemaExport  : HHH000230: Schema export complete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15:06:47.719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o.s.b.f.config.PropertiesFactoryBean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: Loading properties file from class path resource [rest-default-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messages.properties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15:06:47.941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o.s.b.c.e.ServletRegistrationBean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: Mapping servlet: '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dispatcherServlet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' to [/]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15:06:47.945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characterEncodingFilter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15:06:47.945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hiddenHttpMethodFilter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15:06:47.946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httpPutFormContentFilter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15:06:47.946  INFO 52949 --- [ost-startStop-1]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o.s.b.c.embedded.FilterRegistrationBean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Mapping filter: '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requestContextFilter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' to: [/*]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15:06:48.219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s.w.s.m.m.a.RequestMappingHandlerAdapter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Looking for @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org.springframework.boot.context.embedded.AnnotationConfigEmbeddedWebApplicationContext@2473b9ce: startup date [Thu Feb 04 15:06:43 JST 2016]; root of context hierarchy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15:06:48.302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Mapped "{[/]}" onto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com.example.DemoWebApplication.hello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15:06:48.306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Mapped "{[/error]}"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java.util.Map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&gt;&gt; org.springframework.boot.autoconfigure.web.BasicErrorController.error(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javax.servlet.http.HttpServletRequest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15:06:48.306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s.w.s.m.m.a.RequestMappingHandlerMapping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Mapped "{[/error],produces=[text/html]}"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org.springframework.web.servlet.ModelAndView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org.springframework.boot.autoconfigure.web.BasicErrorController.errorHtml(javax.servlet.http.HttpServletRequest,javax.servlet.http.HttpServletResponse)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15:06:48.333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Mapped URL path [/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webjars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/**] onto handler of type [class org.springframework.web.servlet.resource.ResourceHttpRequestHandler]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15:06:48.333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Mapped URL path [/**] onto handler of type [class org.springframework.web.servlet.resource.ResourceHttpRequestHandler]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15:06:48.348  INFO 52949 --- [           main] .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m.m.a.ExceptionHandlerExceptionResolver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Detected @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ExceptionHandler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methods in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repositoryRestExceptionHandler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15:06:48.367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o.s.w.s.handler.SimpleUrlHandlerMapping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: Mapped URL path [/**/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favicon.ico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 onto handler of type [class org.springframework.web.servlet.resource.ResourceHttpRequestHandler]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15:06:48.537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o.s.d.r.w.RepositoryRestHandlerAdapter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Looking for @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ControllerAdvice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: org.springframework.boot.context.embedded.AnnotationConfigEmbeddedWebApplicationContext@2473b9ce: startup date [Thu Feb 04 15:06:43 JST 2016]; root of context hierarchy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15:06:48.551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"{[/{repository}/{id}/{property}],methods=[GET],produces=[application/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org.springframework.data.rest.webmvc.RepositoryPropertyReferenceController.followPropertyReference(org.springframework.data.rest.webmvc.RootResourceInformation,java.io.Serializable,java.lang.String,org.springframework.data.rest.webmvc.PersistentEntityResourceAssembler) throws </a:t>
            </a:r>
            <a:r>
              <a:rPr lang="en-US" altLang="ja-JP" sz="200" u="sng" dirty="0" err="1" smtClean="0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15:06:48.551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"{[/{repository}/{id}/{property}/{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propertyId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}],methods=[GET],produces=[application/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followPropertyReference(org.springframework.data.rest.webmvc.RootResourceInformation,java.io.Serializable,java.lang.String,java.lang.String,org.springframework.data.rest.webmvc.PersistentEntityResourceAssembler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15:06:48.552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"{[/{repository}/{id}/{property}],methods=[DELETE],produces=[application/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 extends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org.springframework.data.rest.webmvc.RepositoryPropertyReferenceController.deletePropertyReference(org.springframework.data.rest.webmvc.RootResourceInformation,java.io.Serializable,java.lang.String)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15:06:48.552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"{[/{repository}/{id}/{property}],methods=[GET],produces=[application/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x-spring-data-compact+json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text/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uri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-list]}"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org.springframework.data.rest.webmvc.RepositoryPropertyReferenceController.followPropertyReferenceCompact(org.springframework.data.rest.webmvc.RootResourceInformation,java.io.Serializable,java.lang.String,org.springframework.data.rest.webmvc.PersistentEntityResourceAssembler)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15:06:48.552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"{[/{repository}/{id}/{property}],methods=[PATCH || PUT || POST],consumes=[application/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x-spring-data-compact+json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text/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uri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-list],produces=[application/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 extends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org.springframework.data.rest.webmvc.RepositoryPropertyReferenceController.createPropertyReference(org.springframework.data.rest.webmvc.RootResourceInformation,org.springframework.http.HttpMethod,org.springframework.hateoas.Resources&lt;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&gt;,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java.io.Serializable,java.lang.String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15:06:48.553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"{[/{repository}/{id}/{property}/{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propertyId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}],methods=[DELETE],produces=[application/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org.springframework.data.rest.webmvc.RepositoryPropertyReferenceController.deletePropertyReferenceId(org.springframework.data.rest.webmvc.RootResourceInformation,java.io.Serializable,java.lang.String,java.lang.String)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java.lang.Exception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15:06:48.558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"{[/{repository}],methods=[OPTIONS],produces=[application/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org.springframework.data.rest.webmvc.RepositoryEntityController.optionsForCollectionResource(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15:06:48.558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"{[/{repository}],methods=[HEAD],produces=[application/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org.springframework.data.rest.webmvc.RepositoryEntityController.headCollectionResource(org.springframework.data.rest.webmvc.RootResourceInformation,org.springframework.data.rest.webmvc.support.DefaultedPageable)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org.springframework.web.HttpRequestMethodNotSupportedException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15:06:48.558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"{[/{repository}],methods=[GET],produces=[application/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getCollectionResource(org.springframework.data.rest.webmvc.RootResourceInformation,org.springframework.data.rest.webmvc.support.DefaultedPageable,org.springframework.data.domain.Sort,org.springframework.data.rest.webmvc.PersistentEntityResourceAssembler) throws </a:t>
            </a:r>
            <a:r>
              <a:rPr lang="en-US" altLang="ja-JP" sz="100" u="sng" dirty="0">
                <a:latin typeface="Consolas" charset="0"/>
                <a:ea typeface="Consolas" charset="0"/>
                <a:cs typeface="Consolas" charset="0"/>
              </a:rPr>
              <a:t>org.springframework.data.rest.webmvc.ResourceNotFoundException,org.springframework.web.HttpRequestMethodNotSupportedException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15:06:48.558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"{[/{repository}],methods=[GET],produces=[application/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x-spring-data-compact+json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text/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uri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-list]}" onto public 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org.springframework.hateoas.Resources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getCollectionResourceCompact(org.springframework.data.rest.webmvc.RootResourceInformation,org.springframework.data.rest.webmvc.support.DefaultedPageable,org.springframework.data.domain.Sort,org.springframework.data.rest.webmvc.PersistentEntityResourceAssembler) throws </a:t>
            </a:r>
            <a:r>
              <a:rPr lang="en-US" altLang="ja-JP" sz="700" u="sng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org.springframework.data.rest.webmvc.ResourceNotFoundException,org.springframework.web.HttpRequestMethodNotSupportedException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15:06:48.559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"{[/{repository}],methods=[POST],produces=[application/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7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7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&gt; org.springframework.data.rest.webmvc.RepositoryEntityController.postCollectionResource(org.springframework.data.rest.webmvc.RootResourceInformation,org.springframework.data.rest.webmvc.PersistentEntityResource,org.springframework.data.rest.webmvc.PersistentEntityResourceAssembler,java.lang.String) throws </a:t>
            </a:r>
            <a:r>
              <a:rPr lang="en-US" altLang="ja-JP" sz="700" u="sng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org.springframework.web.HttpRequestMethodNotSupportedException</a:t>
            </a:r>
            <a:endParaRPr lang="en-US" altLang="ja-JP" sz="700" u="sng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15:06:48.559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"{[/{repository}/{id}],methods=[OPTIONS],produces=[application/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n/*+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org.springframework.data.rest.webmvc.RepositoryEntityController.optionsForItemResource(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2016-02-04 15:06:48.559  INFO 52949 --- [           main] 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   : Mapped "{[/{repository}/{id}],methods=[HEAD],produces=[application/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3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300" dirty="0">
                <a:latin typeface="Consolas" charset="0"/>
                <a:ea typeface="Consolas" charset="0"/>
                <a:cs typeface="Consolas" charset="0"/>
              </a:rPr>
              <a:t> || application/*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org.springframework.data.rest.webmvc.RepositoryEntityController.headForItemResource(org.springframework.data.rest.webmvc.RootResourceInformation,java.io.Serializable,org.springframework.data.rest.webmvc.PersistentEntityResourceAssembler)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org.springframework.web.HttpRequestMethodNotSupportedException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15:06:48.559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"{[/{repository}/{id}],methods=[GET],produces=[application/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&lt;?&gt;&gt; org.springframework.data.rest.webmvc.RepositoryEntityController.getItemResource(org.springframework.data.rest.webmvc.RootResourceInformation,java.io.Serializable,org.springframework.data.rest.webmvc.PersistentEntityResourceAssembler,org.springframework.util.MultiValueMap&lt;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org.springframework.web.HttpRequestMethodNotSupportedException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15:06:48.560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"{[/{repository}/{id}],methods=[PUT],produces=[application/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 extends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EntityController.putItemResource(org.springframework.data.rest.webmvc.RootResourceInformation,org.springframework.data.rest.webmvc.PersistentEntityResource,java.io.Serializable,org.springframework.data.rest.webmvc.PersistentEntityResourceAssembler,org.springframework.data.rest.webmvc.support.ETag,java.lang.String) throws </a:t>
            </a:r>
            <a:r>
              <a:rPr lang="en-US" altLang="ja-JP" sz="200" u="sng" dirty="0" err="1">
                <a:latin typeface="Consolas" charset="0"/>
                <a:ea typeface="Consolas" charset="0"/>
                <a:cs typeface="Consolas" charset="0"/>
              </a:rPr>
              <a:t>org.springframework.web.HttpRequestMethodNotSupportedException</a:t>
            </a:r>
            <a:endParaRPr lang="en-US" altLang="ja-JP" sz="200" u="sng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15:06:48.560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"{[/{repository}/{id}],methods=[PATCH],produces=[application/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&gt; org.springframework.data.rest.webmvc.RepositoryEntityController.patchItemResource(org.springframework.data.rest.webmvc.RootResourceInformation,org.springframework.data.rest.webmvc.PersistentEntityResource,java.io.Serializable,org.springframework.data.rest.webmvc.PersistentEntityResourceAssembler,org.springframework.data.rest.webmvc.support.ETag,java.lang.String) throws </a:t>
            </a:r>
            <a:r>
              <a:rPr lang="en-US" altLang="ja-JP" sz="200" u="sng" dirty="0">
                <a:latin typeface="Consolas" charset="0"/>
                <a:ea typeface="Consolas" charset="0"/>
                <a:cs typeface="Consolas" charset="0"/>
              </a:rPr>
              <a:t>org.springframework.web.HttpRequestMethodNotSupportedException,org.springframework.data.rest.webmvc.ResourceNotFoundException</a:t>
            </a:r>
          </a:p>
          <a:p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2016-02-04 15:06:48.560  INFO 52949 --- [           main]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  : Mapped "{[/{repository}/{id}],methods=[DELETE],produces=[application/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>
                <a:latin typeface="Consolas" charset="0"/>
                <a:ea typeface="Consolas" charset="0"/>
                <a:cs typeface="Consolas" charset="0"/>
              </a:rPr>
              <a:t>&lt;?&gt; org.springframework.data.rest.webmvc.RepositoryEntityController.deleteItemResource(org.springframework.data.rest.webmvc.RootResourceInformation,java.io.Serializable,org.springframework.data.rest.webmvc.support.ETag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 throws </a:t>
            </a:r>
            <a:r>
              <a:rPr lang="en-US" altLang="ja-JP" sz="200" u="sng" dirty="0" smtClean="0">
                <a:latin typeface="Consolas" charset="0"/>
                <a:ea typeface="Consolas" charset="0"/>
                <a:cs typeface="Consolas" charset="0"/>
              </a:rPr>
              <a:t>org.springframework.data.rest.webmvc.ResourceNotFoundException,org.springframework.web.HttpRequestMethodNotSupportedException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15:06:48.562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 || ],methods=[OPTIONS],produces=[application/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org.springframework.data.rest.webmvc.RepositoryController.optionsForRepositories()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15:06:48.562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 || ],methods=[HEAD],produces=[application/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org.springframework.data.rest.webmvc.RepositoryController.headForRepositories()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15:06:48.563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 || 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org.springframework.data.rest.webmvc.RepositoryLinksResource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org.springframework.data.rest.webmvc.RepositoryController.listRepositories()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15:06:48.564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"{[/{repository}/search],methods=[HEAD],produces=[application/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org.springframework.data.rest.webmvc.RepositorySearchController.headForSearches(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15:06:48.565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"{[/{repository}/search],methods=[OPTIONS],produces=[application/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org.springframework.data.rest.webmvc.RepositorySearchController.optionsForSearches(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15:06:48.565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org.springframework.data.rest.webmvc.RepositorySearchesResource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org.springframework.data.rest.webmvc.RepositorySearchController.listSearches(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15:06:48.565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"{[/{repository}/search/{search}],methods=[GET],produces=[application/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org.springframework.data.rest.webmvc.RepositorySearchController.executeSearch(org.springframework.data.rest.webmvc.RootResourceInformation,org.springframework.util.MultiValueMap&lt;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&gt;,java.lang.String,org.springframework.data.rest.webmvc.support.DefaultedPageable,org.springframework.data.domain.Sort,org.springframework.data.rest.webmvc.PersistentEntityResourceAssembler)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15:06:48.566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"{[/{repository}/search/{search}],methods=[GET],produces=[application/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x-spring-data-compact+json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org.springframework.data.rest.webmvc.RepositorySearchController.executeSearchCompact(org.springframework.data.rest.webmvc.RootResourceInformation,org.springframework.util.MultiValueMap&lt;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,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&gt;,java.lang.String,java.lang.String,org.springframework.data.rest.webmvc.support.DefaultedPageable,org.springframework.data.domain.Sort,org.springframework.data.rest.webmvc.PersistentEntityResourceAssembler)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15:06:48.566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"{[/{repository}/search/{search}],methods=[OPTIONS],produces=[application/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org.springframework.data.rest.webmvc.RepositorySearchController.optionsForSearch(org.springframework.data.rest.webmvc.RootResourceInformation,java.lang.String)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15:06:48.566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o.s.d.r.w.RepositoryRestHandlerMapping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: Mapped "{[/{repository}/search/{search}],methods=[HEAD],produces=[application/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hal+json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application/*+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json;charset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=UTF-8]}"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org.springframework.http.ResponseEntity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org.springframework.data.rest.webmvc.RepositorySearchController.headForSearch(org.springframework.data.rest.webmvc.RootResourceInformation,java.lang.String)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o.s.d.r.w.BasePathAwareHandlerMapping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Mapped "{[/profile/{repository}],methods=[GET],produces=[application/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schema+json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org.springframework.data.rest.webmvc.json.JsonSchema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org.springframework.data.rest.webmvc.RepositorySchemaController.schema(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o.s.d.r.w.BasePathAwareHandlerMapping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Mapped "{[/profile/{repository}],methods=[OPTIONS],produces=[application/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alps+json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]}" onto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org.springframework.data.rest.webmvc.alps.AlpsController.alpsOptions()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15:06:48.569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o.s.d.r.w.BasePathAwareHandlerMapping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Mapped "{[/profile/{repository}],methods=[GET],produces=[application/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alps+json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|| */*]}" onto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org.springframework.data.rest.webmvc.alps.AlpsController.descriptor(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org.springframework.data.rest.webmvc.RootResourceInformation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15:06:48.570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o.s.d.r.w.BasePathAwareHandlerMapping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Mapped "{[/profile],methods=[OPTIONS]}" onto public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&lt;?&gt; org.springframework.data.rest.webmvc.ProfileController.profileOptions()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15:06:48.570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o.s.d.r.w.BasePathAwareHandlerMapping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: Mapped "{[/profile],methods=[GET]}" onto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org.springframework.http.HttpEntity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&gt; org.springframework.data.rest.webmvc.ProfileController.listAllFormsOfMetadata()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15:06:48.581  INFO 52949 --- [           main] .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m.m.a.ExceptionHandlerExceptionResolver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Detected @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ExceptionHandler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methods in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repositoryRestExceptionHandler</a:t>
            </a:r>
            <a:endParaRPr lang="en-US" altLang="ja-JP" sz="200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15:06:48.684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o.s.j.e.a.AnnotationMBeanExporter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: Registering beans for JMX exposure on startup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15:06:48.760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s.b.c.e.t.TomcatEmbeddedServletContainer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: Tomcat started on port(s): 8080 (http)</a:t>
            </a:r>
          </a:p>
          <a:p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2016-02-04 15:06:48.765  INFO 52949 --- [           main]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com.example.DemoWebApplication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          : Started </a:t>
            </a:r>
            <a:r>
              <a:rPr lang="en-US" altLang="ja-JP" sz="200" dirty="0" err="1" smtClean="0">
                <a:latin typeface="Consolas" charset="0"/>
                <a:ea typeface="Consolas" charset="0"/>
                <a:cs typeface="Consolas" charset="0"/>
              </a:rPr>
              <a:t>DemoWebApplication</a:t>
            </a:r>
            <a:r>
              <a:rPr lang="en-US" altLang="ja-JP" sz="200" dirty="0" smtClean="0">
                <a:latin typeface="Consolas" charset="0"/>
                <a:ea typeface="Consolas" charset="0"/>
                <a:cs typeface="Consolas" charset="0"/>
              </a:rPr>
              <a:t> in 5.542 seconds (JVM running for 5.905)</a:t>
            </a:r>
            <a:endParaRPr lang="en-US" altLang="ja-JP" sz="100" dirty="0">
              <a:solidFill>
                <a:schemeClr val="accent3">
                  <a:lumMod val="75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 (03-04)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575079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61"/>
          <p:cNvSpPr txBox="1">
            <a:spLocks noGrp="1"/>
          </p:cNvSpPr>
          <p:nvPr>
            <p:ph type="ctrTitle"/>
          </p:nvPr>
        </p:nvSpPr>
        <p:spPr>
          <a:xfrm>
            <a:off x="890587" y="1312923"/>
            <a:ext cx="8024700" cy="1006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16F3B"/>
              </a:buClr>
              <a:buSzPct val="25000"/>
              <a:buFont typeface="Arial"/>
              <a:buNone/>
            </a:pPr>
            <a:r>
              <a:rPr lang="en-US" sz="3600" b="0" i="0" u="none" strike="noStrike" cap="none" dirty="0" smtClean="0">
                <a:solidFill>
                  <a:srgbClr val="F16F3B"/>
                </a:solidFill>
                <a:latin typeface="Osaka" charset="-128"/>
                <a:ea typeface="Osaka" charset="-128"/>
                <a:cs typeface="Osaka" charset="-128"/>
                <a:sym typeface="Arial"/>
                <a:rtl val="0"/>
              </a:rPr>
              <a:t>Spring Boot Actuator</a:t>
            </a:r>
            <a:endParaRPr lang="en-US" sz="3600" b="0" i="0" u="none" strike="noStrike" cap="none" dirty="0">
              <a:solidFill>
                <a:srgbClr val="F16F3B"/>
              </a:solidFill>
              <a:latin typeface="Osaka" charset="-128"/>
              <a:ea typeface="Osaka" charset="-128"/>
              <a:cs typeface="Osaka" charset="-128"/>
              <a:sym typeface="Arial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185238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Add Spring Boot Actuator</a:t>
            </a:r>
            <a:endParaRPr kumimoji="1" lang="ja-JP" altLang="en-US" dirty="0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454559" y="2195779"/>
            <a:ext cx="5943600" cy="931024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&lt;dependency&gt;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org.springframework.boot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groupId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  &lt;</a:t>
            </a:r>
            <a:r>
              <a:rPr lang="en-US" altLang="ja-JP" dirty="0" err="1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en-US" altLang="ja-JP" dirty="0" smtClean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spring-boot-starter-actuator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</a:t>
            </a:r>
            <a:r>
              <a:rPr lang="en-US" altLang="ja-JP" dirty="0" err="1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artifactId</a:t>
            </a:r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r>
              <a:rPr lang="en-US" altLang="ja-JP" dirty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&lt;/dependency</a:t>
            </a:r>
            <a:r>
              <a:rPr lang="en-US" altLang="ja-JP" dirty="0" smtClean="0">
                <a:solidFill>
                  <a:schemeClr val="accent1"/>
                </a:solidFill>
                <a:latin typeface="Consolas" charset="0"/>
                <a:ea typeface="Consolas" charset="0"/>
                <a:cs typeface="Consolas" charset="0"/>
              </a:rPr>
              <a:t>&gt;</a:t>
            </a:r>
            <a:endParaRPr lang="en-US" altLang="ja-JP" dirty="0">
              <a:solidFill>
                <a:schemeClr val="accent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31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0" y="1083866"/>
            <a:ext cx="9144000" cy="363945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15:32:14.330  INFO 54226 --- [           main] </a:t>
            </a:r>
            <a:r>
              <a:rPr lang="en-US" altLang="ja-JP" sz="400" dirty="0" err="1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 smtClean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 smtClean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"{[/metrics/{name:.*}],methods=[GET],produces=[application/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org.springframework.boot.actuate.endpoint.mvc.MetricsMvcEndpoint.value(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15:32:14.330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"{[/metrics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metrics.json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15:32:14.331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"{[/beans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beans.json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15:32:14.331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"{[/trace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trace.json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15:32:14.332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"{[/health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health.json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org.springframework.boot.actuate.endpoint.mvc.HealthMvcEndpoint.invoke(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java.security.Principal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15:32:14.332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"{[/info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info.json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15:32:14.333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autoconfig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autoconfig.json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15:32:14.333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/{name:.*}],methods=[GET],produces=[application/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org.springframework.boot.actuate.endpoint.mvc.EnvironmentMvcEndpoint.value(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java.lang.String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15:32:14.334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env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env.json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15:32:14.334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"{[/actuator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actuator.json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org.springframework.hateoas.ResourceSupport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org.springframework.boot.actuate.endpoint.mvc.HalJsonMvcEndpoint.links()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15:32:14.334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"{[/dump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dump.json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15:32:14.335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configprops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configprops.json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  <a:p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2016-02-04 15:32:14.335  INFO 54226 --- [           main] </a:t>
            </a:r>
            <a:r>
              <a:rPr lang="en-US" altLang="ja-JP" sz="400" dirty="0" err="1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o.s.b.a.e.mvc.EndpointHandlerMapping</a:t>
            </a:r>
            <a:r>
              <a:rPr lang="en-US" altLang="ja-JP" sz="400" dirty="0">
                <a:solidFill>
                  <a:schemeClr val="tx2"/>
                </a:solidFill>
                <a:latin typeface="Consolas" charset="0"/>
                <a:ea typeface="Consolas" charset="0"/>
                <a:cs typeface="Consolas" charset="0"/>
              </a:rPr>
              <a:t>     : 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Mapped "{[/mappings || 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mappings.json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],methods=[GET],produces=[application/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]}" onto public </a:t>
            </a:r>
            <a:r>
              <a:rPr lang="en-US" altLang="ja-JP" sz="900" dirty="0" err="1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java.lang.Object</a:t>
            </a:r>
            <a:r>
              <a:rPr lang="en-US" altLang="ja-JP" sz="900" dirty="0">
                <a:solidFill>
                  <a:schemeClr val="accent3">
                    <a:lumMod val="75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 org.springframework.boot.actuate.endpoint.mvc.EndpointMvcAdapter.invoke()</a:t>
            </a:r>
          </a:p>
        </p:txBody>
      </p:sp>
      <p:sp>
        <p:nvSpPr>
          <p:cNvPr id="5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Re-Run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2995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>
            <a:spLocks noGrp="1"/>
          </p:cNvSpPr>
          <p:nvPr>
            <p:ph type="title"/>
          </p:nvPr>
        </p:nvSpPr>
        <p:spPr>
          <a:xfrm>
            <a:off x="151075" y="210233"/>
            <a:ext cx="8841850" cy="994172"/>
          </a:xfrm>
        </p:spPr>
        <p:txBody>
          <a:bodyPr/>
          <a:lstStyle/>
          <a:p>
            <a:r>
              <a:rPr kumimoji="1" lang="en-US" altLang="ja-JP" dirty="0" smtClean="0"/>
              <a:t>Push to Cloud </a:t>
            </a:r>
            <a:r>
              <a:rPr kumimoji="1" lang="en-US" altLang="ja-JP" dirty="0" err="1" smtClean="0"/>
              <a:t>Foundr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0" y="1059023"/>
            <a:ext cx="9144000" cy="623248"/>
          </a:xfrm>
          <a:prstGeom prst="rect">
            <a:avLst/>
          </a:prstGeom>
          <a:solidFill>
            <a:schemeClr val="lt1"/>
          </a:solidFill>
          <a:ln w="38100"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mvn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clean package 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Dmaven.test.skip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</a:p>
          <a:p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$ </a:t>
            </a:r>
            <a:r>
              <a:rPr lang="en-US" altLang="ja-JP" sz="1800" dirty="0" err="1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 push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my-second-</a:t>
            </a:r>
            <a:r>
              <a:rPr lang="en-US" altLang="ja-JP" sz="1800" dirty="0" err="1" smtClean="0">
                <a:latin typeface="Consolas" charset="0"/>
                <a:ea typeface="Consolas" charset="0"/>
                <a:cs typeface="Consolas" charset="0"/>
              </a:rPr>
              <a:t>cf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altLang="ja-JP" sz="1800" dirty="0">
                <a:latin typeface="Consolas" charset="0"/>
                <a:ea typeface="Consolas" charset="0"/>
                <a:cs typeface="Consolas" charset="0"/>
              </a:rPr>
              <a:t>-p </a:t>
            </a:r>
            <a:r>
              <a:rPr lang="en-US" altLang="ja-JP" sz="1800" dirty="0" smtClean="0">
                <a:latin typeface="Consolas" charset="0"/>
                <a:ea typeface="Consolas" charset="0"/>
                <a:cs typeface="Consolas" charset="0"/>
              </a:rPr>
              <a:t>target/demo-web-0.0.1-SNAPSHOT.jar</a:t>
            </a:r>
          </a:p>
        </p:txBody>
      </p:sp>
    </p:spTree>
    <p:extLst>
      <p:ext uri="{BB962C8B-B14F-4D97-AF65-F5344CB8AC3E}">
        <p14:creationId xmlns:p14="http://schemas.microsoft.com/office/powerpoint/2010/main" val="123392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ivotal_2014">
  <a:themeElements>
    <a:clrScheme name="custom 19">
      <a:dk1>
        <a:srgbClr val="4D4D4D"/>
      </a:dk1>
      <a:lt1>
        <a:srgbClr val="FFFFFF"/>
      </a:lt1>
      <a:dk2>
        <a:srgbClr val="008881"/>
      </a:dk2>
      <a:lt2>
        <a:srgbClr val="000000"/>
      </a:lt2>
      <a:accent1>
        <a:srgbClr val="33928A"/>
      </a:accent1>
      <a:accent2>
        <a:srgbClr val="3EA7BC"/>
      </a:accent2>
      <a:accent3>
        <a:srgbClr val="F27C3A"/>
      </a:accent3>
      <a:accent4>
        <a:srgbClr val="AEBF2F"/>
      </a:accent4>
      <a:accent5>
        <a:srgbClr val="007CA2"/>
      </a:accent5>
      <a:accent6>
        <a:srgbClr val="705D8B"/>
      </a:accent6>
      <a:hlink>
        <a:srgbClr val="3EA7BC"/>
      </a:hlink>
      <a:folHlink>
        <a:srgbClr val="4D4D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6051</TotalTime>
  <Words>9414</Words>
  <Application>Microsoft Macintosh PowerPoint</Application>
  <PresentationFormat>画面に合わせる (16:9)</PresentationFormat>
  <Paragraphs>1017</Paragraphs>
  <Slides>96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96</vt:i4>
      </vt:variant>
    </vt:vector>
  </HeadingPairs>
  <TitlesOfParts>
    <vt:vector size="104" baseType="lpstr">
      <vt:lpstr>Calibri</vt:lpstr>
      <vt:lpstr>Consolas</vt:lpstr>
      <vt:lpstr>ＭＳ Ｐゴシック</vt:lpstr>
      <vt:lpstr>Noto Symbol</vt:lpstr>
      <vt:lpstr>Osaka</vt:lpstr>
      <vt:lpstr>Verdana</vt:lpstr>
      <vt:lpstr>Arial</vt:lpstr>
      <vt:lpstr>Pivotal_2014</vt:lpstr>
      <vt:lpstr>Getting started with Spring Boot</vt:lpstr>
      <vt:lpstr>Contents</vt:lpstr>
      <vt:lpstr>Source Code</vt:lpstr>
      <vt:lpstr>Spring Framework</vt:lpstr>
      <vt:lpstr>Spring Boot</vt:lpstr>
      <vt:lpstr>Spring Boot</vt:lpstr>
      <vt:lpstr>Hello World</vt:lpstr>
      <vt:lpstr>https://start.spring.io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Boilerplate entry point</vt:lpstr>
      <vt:lpstr>PowerPoint プレゼンテーション</vt:lpstr>
      <vt:lpstr>Output (01-01)</vt:lpstr>
      <vt:lpstr>Use CommandLineRunner</vt:lpstr>
      <vt:lpstr>Output (01-02)</vt:lpstr>
      <vt:lpstr>Make a first component</vt:lpstr>
      <vt:lpstr>Implement GreetingService</vt:lpstr>
      <vt:lpstr>Define a Bean</vt:lpstr>
      <vt:lpstr>Inject GreetingService &amp; use this </vt:lpstr>
      <vt:lpstr>Output (01-03)</vt:lpstr>
      <vt:lpstr>Annotate with @Component</vt:lpstr>
      <vt:lpstr>Remove the Bean definition</vt:lpstr>
      <vt:lpstr>Remove the Bean definition</vt:lpstr>
      <vt:lpstr>Output (01-04)</vt:lpstr>
      <vt:lpstr>Make another GreetingService</vt:lpstr>
      <vt:lpstr>Configure the property</vt:lpstr>
      <vt:lpstr>Make another GreetingService</vt:lpstr>
      <vt:lpstr>Remove @Component from Simple</vt:lpstr>
      <vt:lpstr>Remove @Component from Simple</vt:lpstr>
      <vt:lpstr>Output (01-05)</vt:lpstr>
      <vt:lpstr>What happen unless remove </vt:lpstr>
      <vt:lpstr>Output</vt:lpstr>
      <vt:lpstr>Solutions</vt:lpstr>
      <vt:lpstr>Solution 1</vt:lpstr>
      <vt:lpstr>Output (01-06)</vt:lpstr>
      <vt:lpstr>Solution 2</vt:lpstr>
      <vt:lpstr>Output (01-07)</vt:lpstr>
      <vt:lpstr>Solution 3</vt:lpstr>
      <vt:lpstr>Output (01-08)</vt:lpstr>
      <vt:lpstr>Solution 4</vt:lpstr>
      <vt:lpstr>Solution 4</vt:lpstr>
      <vt:lpstr>Build the application</vt:lpstr>
      <vt:lpstr>Change the property</vt:lpstr>
      <vt:lpstr>Web Application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Output (02-01)</vt:lpstr>
      <vt:lpstr>First Controller</vt:lpstr>
      <vt:lpstr>PowerPoint プレゼンテーション</vt:lpstr>
      <vt:lpstr>Output (02-02)</vt:lpstr>
      <vt:lpstr>http://localhost:8080</vt:lpstr>
      <vt:lpstr>Create new Controller (REST API)</vt:lpstr>
      <vt:lpstr>Create new Controller (REST API)</vt:lpstr>
      <vt:lpstr>Output (02-03)</vt:lpstr>
      <vt:lpstr>Access REST API</vt:lpstr>
      <vt:lpstr>Build the application</vt:lpstr>
      <vt:lpstr>Push to Cloud Foundry</vt:lpstr>
      <vt:lpstr>Push to Cloud Foundry</vt:lpstr>
      <vt:lpstr>PowerPoint プレゼンテーション</vt:lpstr>
      <vt:lpstr>Database Access</vt:lpstr>
      <vt:lpstr>Add dependencies</vt:lpstr>
      <vt:lpstr>Use JdbcTemplate</vt:lpstr>
      <vt:lpstr>Create DDL file</vt:lpstr>
      <vt:lpstr>Re-Run &amp; Access API (03-01)</vt:lpstr>
      <vt:lpstr>Re-Run &amp; Access API (03-01)</vt:lpstr>
      <vt:lpstr>Use Spring Data JPA</vt:lpstr>
      <vt:lpstr>Create JPA's Entity</vt:lpstr>
      <vt:lpstr>Create Repository</vt:lpstr>
      <vt:lpstr>Use CityRepository</vt:lpstr>
      <vt:lpstr>Remove DDL file</vt:lpstr>
      <vt:lpstr>Re-Run (03-02)</vt:lpstr>
      <vt:lpstr>Access API</vt:lpstr>
      <vt:lpstr>Push to Cloud Foundry with PostgreSQL</vt:lpstr>
      <vt:lpstr>Push to Cloud Foundry with PostgreSQL</vt:lpstr>
      <vt:lpstr>Push to Cloud Foundry with PostgreSQL</vt:lpstr>
      <vt:lpstr>Access API</vt:lpstr>
      <vt:lpstr>Want to use schema.sql?</vt:lpstr>
      <vt:lpstr>Re-Run (03-03)</vt:lpstr>
      <vt:lpstr>Access API</vt:lpstr>
      <vt:lpstr>Add Spring Data REST</vt:lpstr>
      <vt:lpstr>Delete CityController</vt:lpstr>
      <vt:lpstr>Add @RepositoryRestResource</vt:lpstr>
      <vt:lpstr>Re-Run (03-04)</vt:lpstr>
      <vt:lpstr>Spring Boot Actuator</vt:lpstr>
      <vt:lpstr>Add Spring Boot Actuator</vt:lpstr>
      <vt:lpstr>Re-Run</vt:lpstr>
      <vt:lpstr>Push to Cloud Foundr</vt:lpstr>
      <vt:lpstr>PowerPoint プレゼンテーション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JSUG Spring Cloud</dc:title>
  <dc:subject/>
  <dc:creator/>
  <cp:keywords/>
  <dc:description/>
  <cp:lastModifiedBy>Toshiaki Maki</cp:lastModifiedBy>
  <cp:revision>487</cp:revision>
  <cp:lastPrinted>2016-02-04T07:58:37Z</cp:lastPrinted>
  <dcterms:modified xsi:type="dcterms:W3CDTF">2016-05-26T01:59:33Z</dcterms:modified>
  <cp:category/>
</cp:coreProperties>
</file>